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58" r:id="rId4"/>
    <p:sldId id="264" r:id="rId5"/>
    <p:sldId id="260" r:id="rId6"/>
    <p:sldId id="261" r:id="rId7"/>
    <p:sldId id="281" r:id="rId8"/>
    <p:sldId id="262" r:id="rId9"/>
    <p:sldId id="270" r:id="rId10"/>
    <p:sldId id="263" r:id="rId11"/>
    <p:sldId id="265" r:id="rId12"/>
    <p:sldId id="284" r:id="rId13"/>
    <p:sldId id="273" r:id="rId14"/>
    <p:sldId id="288" r:id="rId15"/>
    <p:sldId id="272" r:id="rId16"/>
    <p:sldId id="282" r:id="rId17"/>
    <p:sldId id="268" r:id="rId18"/>
    <p:sldId id="286" r:id="rId19"/>
    <p:sldId id="287" r:id="rId20"/>
    <p:sldId id="269" r:id="rId21"/>
    <p:sldId id="274" r:id="rId22"/>
    <p:sldId id="275" r:id="rId23"/>
    <p:sldId id="289" r:id="rId24"/>
    <p:sldId id="283" r:id="rId25"/>
    <p:sldId id="267" r:id="rId26"/>
    <p:sldId id="276" r:id="rId27"/>
    <p:sldId id="279" r:id="rId28"/>
    <p:sldId id="277" r:id="rId29"/>
  </p:sldIdLst>
  <p:sldSz cx="9144000" cy="6858000" type="screen4x3"/>
  <p:notesSz cx="6807200" cy="9939338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6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164" y="3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7F59-5F10-4164-907D-99FEF3D6F783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8E8E-22D1-40FC-A669-83DBBA758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90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B77C-A96C-4215-A281-3D6062F75964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37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1EB3-5CC1-4BC6-9A1E-63A66A0D032B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55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15C-AF2A-4FE4-A338-DA647A854895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4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325F-06A2-49D7-BDD1-EA4241EFECBA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3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A2DC-9F63-4259-842F-777A2ADBED5F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CB71-BBAD-4DF2-9AF8-2D43FAFC3BAF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11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EBE6-459F-41BB-8F75-9AF307E29D54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7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9728-4B81-4FAD-B5C5-642A14631FBC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7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03E-FB84-4214-9849-32292797E289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25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4B7-8A7D-442F-AD4B-8BC3CEDF1E05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EBD1-D949-4D1E-84DD-897AEE0D650A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37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F6B5-1E72-4539-8DB4-504EC15033C8}" type="datetime1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A954-5C42-4429-89CD-6140E7FCFE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1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8DBFE7-2C63-490F-88C5-9AC6DB9B7E6D}"/>
              </a:ext>
            </a:extLst>
          </p:cNvPr>
          <p:cNvSpPr txBox="1"/>
          <p:nvPr/>
        </p:nvSpPr>
        <p:spPr>
          <a:xfrm>
            <a:off x="293690" y="231896"/>
            <a:ext cx="8634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East Asia Joint Symposium on Fields and Strings 2021@Osaka City University                     Nov. 22, 2021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E89B24-6D0F-441D-88A3-94B9FD6E2AE3}"/>
              </a:ext>
            </a:extLst>
          </p:cNvPr>
          <p:cNvSpPr txBox="1"/>
          <p:nvPr/>
        </p:nvSpPr>
        <p:spPr>
          <a:xfrm>
            <a:off x="1598369" y="1792216"/>
            <a:ext cx="6188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Yang-Baxter sigma models </a:t>
            </a:r>
          </a:p>
          <a:p>
            <a:r>
              <a:rPr kumimoji="1" lang="en-US" altLang="ja-JP" sz="3200" dirty="0"/>
              <a:t>          from 4D </a:t>
            </a:r>
            <a:r>
              <a:rPr kumimoji="1" lang="en-US" altLang="ja-JP" sz="3200" dirty="0" err="1"/>
              <a:t>Chern</a:t>
            </a:r>
            <a:r>
              <a:rPr kumimoji="1" lang="en-US" altLang="ja-JP" sz="3200" dirty="0"/>
              <a:t>-Simons theory 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CD58166-9767-433E-90E3-184495945701}"/>
              </a:ext>
            </a:extLst>
          </p:cNvPr>
          <p:cNvSpPr/>
          <p:nvPr/>
        </p:nvSpPr>
        <p:spPr>
          <a:xfrm>
            <a:off x="922215" y="1453662"/>
            <a:ext cx="7276123" cy="17037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F090C2-8DA2-4336-B7DC-BCC5866F913F}"/>
              </a:ext>
            </a:extLst>
          </p:cNvPr>
          <p:cNvSpPr txBox="1"/>
          <p:nvPr/>
        </p:nvSpPr>
        <p:spPr>
          <a:xfrm>
            <a:off x="4560276" y="3893199"/>
            <a:ext cx="345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</a:rPr>
              <a:t>Dept. of Phys., Kyoto Univ.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95BA07-FC2F-4BEC-A316-9E1AFC6ADC3C}"/>
              </a:ext>
            </a:extLst>
          </p:cNvPr>
          <p:cNvSpPr txBox="1"/>
          <p:nvPr/>
        </p:nvSpPr>
        <p:spPr>
          <a:xfrm>
            <a:off x="5668015" y="4527385"/>
            <a:ext cx="234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50000"/>
                  </a:schemeClr>
                </a:solidFill>
              </a:rPr>
              <a:t>Kentaroh Yoshida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ptTeX_Preamble" descr="\documentclass[12pt]{article}&#10;\pagestyle{empty}&#10;\usepackage{mathrsfs,amsbsy,amssymb,latexsym,amsfonts,amsmath}&#10;\usepackage[dvips]{color}">
            <a:extLst>
              <a:ext uri="{FF2B5EF4-FFF2-40B4-BE49-F238E27FC236}">
                <a16:creationId xmlns:a16="http://schemas.microsoft.com/office/drawing/2014/main" id="{4093E1B4-04B6-414E-96A4-EE7D89D1B9F8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1C193B0-E354-413E-A333-83F66BAE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9BD4FA8-244A-44F3-A131-F985830B7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32" y="3857453"/>
            <a:ext cx="1339864" cy="13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87C286-69A5-4FEE-802F-4AB1EB71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177209-B3C2-4CB7-8E12-82FD00DD30CA}"/>
              </a:ext>
            </a:extLst>
          </p:cNvPr>
          <p:cNvSpPr txBox="1"/>
          <p:nvPr/>
        </p:nvSpPr>
        <p:spPr>
          <a:xfrm>
            <a:off x="468924" y="257913"/>
            <a:ext cx="8527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7030A0"/>
                </a:solidFill>
              </a:rPr>
              <a:t>NOTE3:</a:t>
            </a:r>
            <a:r>
              <a:rPr kumimoji="1" lang="en-US" altLang="ja-JP" sz="2000" dirty="0"/>
              <a:t>     The boundary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 has the support only on                                             . 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82CC0E-9300-425F-8981-7F4CAC7E7619}"/>
              </a:ext>
            </a:extLst>
          </p:cNvPr>
          <p:cNvSpPr txBox="1"/>
          <p:nvPr/>
        </p:nvSpPr>
        <p:spPr>
          <a:xfrm>
            <a:off x="1414586" y="687765"/>
            <a:ext cx="3292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Indeed, it can be rewritten as 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C3725A-4C3D-487E-94E8-B1DF465C3D40}"/>
              </a:ext>
            </a:extLst>
          </p:cNvPr>
          <p:cNvSpPr txBox="1"/>
          <p:nvPr/>
        </p:nvSpPr>
        <p:spPr>
          <a:xfrm>
            <a:off x="1414586" y="2169032"/>
            <a:ext cx="630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Here the local holomorphic coordinates        are defined as 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align*}&#10;\xi_x&#10;\end{align*}&#10;\end{document}">
            <a:extLst>
              <a:ext uri="{FF2B5EF4-FFF2-40B4-BE49-F238E27FC236}">
                <a16:creationId xmlns:a16="http://schemas.microsoft.com/office/drawing/2014/main" id="{0689ABAC-732C-4993-8514-6ADB1C627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60" y="2270627"/>
            <a:ext cx="191090" cy="221934"/>
          </a:xfrm>
          <a:prstGeom prst="rect">
            <a:avLst/>
          </a:prstGeom>
        </p:spPr>
      </p:pic>
      <p:pic>
        <p:nvPicPr>
          <p:cNvPr id="21" name="図 20" descr="%pptTeX&#10;\begin{document}&#10;\begin{align*}&#10;\xi_x \equiv  z-x ~~~  (x \in \mathfrak{p} \backslash \{\infty\})\,, &#10;\quad \xi_{\infty} \equiv 1/z &#10;\end{align*}&#10;\end{document}">
            <a:extLst>
              <a:ext uri="{FF2B5EF4-FFF2-40B4-BE49-F238E27FC236}">
                <a16:creationId xmlns:a16="http://schemas.microsoft.com/office/drawing/2014/main" id="{432F4738-C1C8-4227-949F-396002F08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29" y="2787552"/>
            <a:ext cx="4065968" cy="245954"/>
          </a:xfrm>
          <a:prstGeom prst="rect">
            <a:avLst/>
          </a:prstGeom>
        </p:spPr>
      </p:pic>
      <p:pic>
        <p:nvPicPr>
          <p:cNvPr id="39" name="図 38" descr="%pptTeX&#10;\begin{document}&#10;\begin{align*}&#10;\mathcal{M} \times \mathfrak{p} \subset \mathcal{M} \times \mathbb{C}P^1&#10;\end{align*}&#10;\end{document}">
            <a:extLst>
              <a:ext uri="{FF2B5EF4-FFF2-40B4-BE49-F238E27FC236}">
                <a16:creationId xmlns:a16="http://schemas.microsoft.com/office/drawing/2014/main" id="{5490FB38-DB17-49AE-93E7-20AB5EC8A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1" y="313711"/>
            <a:ext cx="2286709" cy="28851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FCCAC6-0102-43CF-B795-002BB9CE4A28}"/>
              </a:ext>
            </a:extLst>
          </p:cNvPr>
          <p:cNvSpPr txBox="1"/>
          <p:nvPr/>
        </p:nvSpPr>
        <p:spPr>
          <a:xfrm>
            <a:off x="320431" y="3533529"/>
            <a:ext cx="126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Lax form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500440-6F7B-4EA0-B415-0CEB3088F8AC}"/>
              </a:ext>
            </a:extLst>
          </p:cNvPr>
          <p:cNvSpPr txBox="1"/>
          <p:nvPr/>
        </p:nvSpPr>
        <p:spPr>
          <a:xfrm>
            <a:off x="859296" y="4094900"/>
            <a:ext cx="500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Let us perform a formal gauge transformation: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6C12538-8B34-4A98-A18E-97E47AAF4A18}"/>
              </a:ext>
            </a:extLst>
          </p:cNvPr>
          <p:cNvSpPr txBox="1"/>
          <p:nvPr/>
        </p:nvSpPr>
        <p:spPr>
          <a:xfrm>
            <a:off x="567439" y="5496003"/>
            <a:ext cx="5366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Then the    -component of       can be removed as  </a:t>
            </a:r>
            <a:endParaRPr kumimoji="1" lang="ja-JP" altLang="en-US" sz="2000" dirty="0"/>
          </a:p>
        </p:txBody>
      </p:sp>
      <p:pic>
        <p:nvPicPr>
          <p:cNvPr id="22" name="図 21" descr="%pptTeX&#10;\begin{document}&#10;\begin{align*}&#10;\bar{z}&#10;\end{align*}&#10;\end{document}">
            <a:extLst>
              <a:ext uri="{FF2B5EF4-FFF2-40B4-BE49-F238E27FC236}">
                <a16:creationId xmlns:a16="http://schemas.microsoft.com/office/drawing/2014/main" id="{08CDA944-1EA2-4BF8-B610-7C0A76003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81" y="5617055"/>
            <a:ext cx="130790" cy="176702"/>
          </a:xfrm>
          <a:prstGeom prst="rect">
            <a:avLst/>
          </a:prstGeom>
        </p:spPr>
      </p:pic>
      <p:pic>
        <p:nvPicPr>
          <p:cNvPr id="23" name="図 22" descr="%pptTeX&#10;\begin{document}&#10;\begin{align*}&#10;\mathcal{L}&#10;\end{align*}&#10;\end{document}">
            <a:extLst>
              <a:ext uri="{FF2B5EF4-FFF2-40B4-BE49-F238E27FC236}">
                <a16:creationId xmlns:a16="http://schemas.microsoft.com/office/drawing/2014/main" id="{44BD8405-C060-41C5-A2D4-132A84BC0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32" y="5609836"/>
            <a:ext cx="155383" cy="178700"/>
          </a:xfrm>
          <a:prstGeom prst="rect">
            <a:avLst/>
          </a:prstGeom>
        </p:spPr>
      </p:pic>
      <p:pic>
        <p:nvPicPr>
          <p:cNvPr id="26" name="図 25" descr="%pptTeX&#10;\begin{document}&#10;\begin{align*}&#10;\mathcal{L}_{\bar{z}} =0&#10;\end{align*}&#10;\end{document}">
            <a:extLst>
              <a:ext uri="{FF2B5EF4-FFF2-40B4-BE49-F238E27FC236}">
                <a16:creationId xmlns:a16="http://schemas.microsoft.com/office/drawing/2014/main" id="{9318A12A-357F-4D25-A533-51D97C821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70" y="5618571"/>
            <a:ext cx="795338" cy="243786"/>
          </a:xfrm>
          <a:prstGeom prst="rect">
            <a:avLst/>
          </a:prstGeom>
        </p:spPr>
      </p:pic>
      <p:pic>
        <p:nvPicPr>
          <p:cNvPr id="7" name="図 6" descr="%pptTeX&#10;\begin{document}&#10;\begin{align*}&#10;\sum_{x\in \mathfrak{p}} \sum_{ p \geq 0} \left(\mbox{res}_x \xi_x^p\, \omega  \right) &#10;\epsilon^{ij}\, \frac{1}{p!}\, \partial^p_{\xi_x} &#10;\left. \left\langle A_i, \delta A_j \right\rangle  \right|_{\mathcal{M} \times \{x\}} =0&#10;\end{align*}&#10;\end{document}">
            <a:extLst>
              <a:ext uri="{FF2B5EF4-FFF2-40B4-BE49-F238E27FC236}">
                <a16:creationId xmlns:a16="http://schemas.microsoft.com/office/drawing/2014/main" id="{75D6F2E6-DC23-419C-91B4-468D058A9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34" y="1332458"/>
            <a:ext cx="4568313" cy="613545"/>
          </a:xfrm>
          <a:prstGeom prst="rect">
            <a:avLst/>
          </a:prstGeom>
        </p:spPr>
      </p:pic>
      <p:pic>
        <p:nvPicPr>
          <p:cNvPr id="5" name="図 4" descr="%pptTeX&#10;\begin{document}&#10;\begin{align*}&#10;A = -d\hat{g} \hat{g}^{-1} + \hat{g}\, \mathcal{L}\, \hat{g}^{-1} &#10;\qquad \mbox{a smooth function}~\hat{g}~:~ &#10;\mathcal{M} \times \mathbb{C}P^1 \to G^{\mathbb{C}}&#10;\end{align*}&#10;\end{document}">
            <a:extLst>
              <a:ext uri="{FF2B5EF4-FFF2-40B4-BE49-F238E27FC236}">
                <a16:creationId xmlns:a16="http://schemas.microsoft.com/office/drawing/2014/main" id="{BA94B443-6EAB-46E2-B66A-622D2CDAE2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45" y="4801651"/>
            <a:ext cx="7313585" cy="2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634B0B-D118-4704-B57A-CB66E6C0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4A04C2-26E1-4D90-92B7-6261278D9F40}"/>
              </a:ext>
            </a:extLst>
          </p:cNvPr>
          <p:cNvSpPr txBox="1"/>
          <p:nvPr/>
        </p:nvSpPr>
        <p:spPr>
          <a:xfrm>
            <a:off x="539262" y="395250"/>
            <a:ext cx="326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Then the Lax  form is given by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2BE4C0-F0AE-45A3-BCE6-3B4B1648EC72}"/>
              </a:ext>
            </a:extLst>
          </p:cNvPr>
          <p:cNvSpPr txBox="1"/>
          <p:nvPr/>
        </p:nvSpPr>
        <p:spPr>
          <a:xfrm>
            <a:off x="562313" y="1609794"/>
            <a:ext cx="254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 bulk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 leads to </a:t>
            </a:r>
            <a:endParaRPr kumimoji="1" lang="ja-JP" altLang="en-US" sz="20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761E64D-4BBA-4665-AAF5-65A9CDB50692}"/>
              </a:ext>
            </a:extLst>
          </p:cNvPr>
          <p:cNvSpPr/>
          <p:nvPr/>
        </p:nvSpPr>
        <p:spPr>
          <a:xfrm>
            <a:off x="5471433" y="2394446"/>
            <a:ext cx="565150" cy="22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E8AD58-BF9F-492D-AEB3-72C39D520463}"/>
              </a:ext>
            </a:extLst>
          </p:cNvPr>
          <p:cNvSpPr txBox="1"/>
          <p:nvPr/>
        </p:nvSpPr>
        <p:spPr>
          <a:xfrm>
            <a:off x="6434015" y="2323103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Flatness condition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6F40D80-50B7-4E72-9282-2CDF9DFE9277}"/>
              </a:ext>
            </a:extLst>
          </p:cNvPr>
          <p:cNvSpPr txBox="1"/>
          <p:nvPr/>
        </p:nvSpPr>
        <p:spPr>
          <a:xfrm>
            <a:off x="1570892" y="3499345"/>
            <a:ext cx="5482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7030A0"/>
                </a:solidFill>
              </a:rPr>
              <a:t>NOTE:</a:t>
            </a:r>
            <a:r>
              <a:rPr kumimoji="1" lang="en-US" altLang="ja-JP" sz="2000" dirty="0"/>
              <a:t>    the set of zeros of        is that of poles of     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align*}&#10;\mathcal{L}&#10;\end{align*}&#10;\end{document}">
            <a:extLst>
              <a:ext uri="{FF2B5EF4-FFF2-40B4-BE49-F238E27FC236}">
                <a16:creationId xmlns:a16="http://schemas.microsoft.com/office/drawing/2014/main" id="{1200E196-49C2-42A2-B2F1-CA97A505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57" y="3632761"/>
            <a:ext cx="155383" cy="178700"/>
          </a:xfrm>
          <a:prstGeom prst="rect">
            <a:avLst/>
          </a:prstGeom>
        </p:spPr>
      </p:pic>
      <p:pic>
        <p:nvPicPr>
          <p:cNvPr id="14" name="図 13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0C2BF496-E62A-4173-9F85-B20C0940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9" y="3667472"/>
            <a:ext cx="151811" cy="178605"/>
          </a:xfrm>
          <a:prstGeom prst="rect">
            <a:avLst/>
          </a:prstGeom>
        </p:spPr>
      </p:pic>
      <p:sp>
        <p:nvSpPr>
          <p:cNvPr id="15" name="矢印: 上向き折線 14">
            <a:extLst>
              <a:ext uri="{FF2B5EF4-FFF2-40B4-BE49-F238E27FC236}">
                <a16:creationId xmlns:a16="http://schemas.microsoft.com/office/drawing/2014/main" id="{38FEF882-9DE0-4EB8-8F86-5865ABE986A4}"/>
              </a:ext>
            </a:extLst>
          </p:cNvPr>
          <p:cNvSpPr/>
          <p:nvPr/>
        </p:nvSpPr>
        <p:spPr>
          <a:xfrm rot="10800000">
            <a:off x="1831788" y="2990335"/>
            <a:ext cx="379964" cy="3908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E616FD-74D5-4C85-ADA4-E24F57D1C200}"/>
              </a:ext>
            </a:extLst>
          </p:cNvPr>
          <p:cNvSpPr txBox="1"/>
          <p:nvPr/>
        </p:nvSpPr>
        <p:spPr>
          <a:xfrm>
            <a:off x="5080000" y="1013846"/>
            <a:ext cx="356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(to be identified with Lax of 2D ISM)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3" name="図 32" descr="%pptTeX&#10;\begin{document}&#10;\begin{align*}&#10;\partial_{\tau}\mathcal{L}_{\sigma} - \partial_{\sigma}\mathcal{L}_{\tau} &#10;+ [\mathcal{L}_{\tau}, \mathcal{L}_{\sigma}] = 0&#10;\end{align*}&#10;\end{document}">
            <a:extLst>
              <a:ext uri="{FF2B5EF4-FFF2-40B4-BE49-F238E27FC236}">
                <a16:creationId xmlns:a16="http://schemas.microsoft.com/office/drawing/2014/main" id="{769CFEAF-FBE2-4893-BABC-7372A8FF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53" y="2344550"/>
            <a:ext cx="3276221" cy="282395"/>
          </a:xfrm>
          <a:prstGeom prst="rect">
            <a:avLst/>
          </a:prstGeom>
        </p:spPr>
      </p:pic>
      <p:pic>
        <p:nvPicPr>
          <p:cNvPr id="35" name="図 34" descr="%pptTeX&#10;\begin{document}&#10;\begin{align*}&#10;\omega \wedge \partial_{\bar{z}} \mathcal{L} = 0&#10;\end{align*}&#10;\end{document}">
            <a:extLst>
              <a:ext uri="{FF2B5EF4-FFF2-40B4-BE49-F238E27FC236}">
                <a16:creationId xmlns:a16="http://schemas.microsoft.com/office/drawing/2014/main" id="{14A0170B-249E-4C0B-BC2B-944E5666D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8" y="2901952"/>
            <a:ext cx="1584721" cy="270591"/>
          </a:xfrm>
          <a:prstGeom prst="rect">
            <a:avLst/>
          </a:prstGeom>
        </p:spPr>
      </p:pic>
      <p:pic>
        <p:nvPicPr>
          <p:cNvPr id="37" name="図 36" descr="%pptTeX&#10;\begin{document}&#10;\begin{align*}&#10;\mathcal{L} \equiv \mathcal{L}_{\sigma}\, d\sigma + \mathcal{L}_{\tau}\, d\tau &#10;\end{align*}&#10;\end{document}">
            <a:extLst>
              <a:ext uri="{FF2B5EF4-FFF2-40B4-BE49-F238E27FC236}">
                <a16:creationId xmlns:a16="http://schemas.microsoft.com/office/drawing/2014/main" id="{36DF6F22-A9B7-487C-BA35-69CD62F9F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7" y="1073081"/>
            <a:ext cx="2453525" cy="26816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F7E4C7-B2FF-4B63-8FA2-206F0FF2E8B8}"/>
              </a:ext>
            </a:extLst>
          </p:cNvPr>
          <p:cNvSpPr txBox="1"/>
          <p:nvPr/>
        </p:nvSpPr>
        <p:spPr>
          <a:xfrm>
            <a:off x="562313" y="4408492"/>
            <a:ext cx="4895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For simplicity, we assume below that        has 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9623E2A-FEF6-4294-A383-08AE88D606D5}"/>
              </a:ext>
            </a:extLst>
          </p:cNvPr>
          <p:cNvSpPr txBox="1"/>
          <p:nvPr/>
        </p:nvSpPr>
        <p:spPr>
          <a:xfrm>
            <a:off x="1781514" y="5138231"/>
            <a:ext cx="5419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at most </a:t>
            </a:r>
            <a:r>
              <a:rPr kumimoji="1" lang="en-US" altLang="ja-JP" sz="2000" dirty="0">
                <a:solidFill>
                  <a:srgbClr val="C00000"/>
                </a:solidFill>
              </a:rPr>
              <a:t>first-order zero</a:t>
            </a:r>
            <a:r>
              <a:rPr kumimoji="1" lang="en-US" altLang="ja-JP" sz="2000" dirty="0"/>
              <a:t>   &amp;    at most </a:t>
            </a:r>
            <a:r>
              <a:rPr kumimoji="1" lang="en-US" altLang="ja-JP" sz="2000" dirty="0">
                <a:solidFill>
                  <a:srgbClr val="C00000"/>
                </a:solidFill>
              </a:rPr>
              <a:t>double poles 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120C0A3-1466-4EAA-BE1A-19EE8E1455E8}"/>
              </a:ext>
            </a:extLst>
          </p:cNvPr>
          <p:cNvSpPr/>
          <p:nvPr/>
        </p:nvSpPr>
        <p:spPr>
          <a:xfrm>
            <a:off x="1572509" y="4998896"/>
            <a:ext cx="5712822" cy="65314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38E3B0C8-B94C-4EC4-AA69-3D45AF08C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98" y="4564618"/>
            <a:ext cx="151811" cy="1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FD4BB0-BA60-4EF5-8869-8629008A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E64DD34-ED36-4C7A-879D-D50AD84656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38" y="1141614"/>
            <a:ext cx="6680779" cy="65895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E12B2B-D7CC-46DB-80E7-36ADA5AA0564}"/>
              </a:ext>
            </a:extLst>
          </p:cNvPr>
          <p:cNvSpPr txBox="1"/>
          <p:nvPr/>
        </p:nvSpPr>
        <p:spPr>
          <a:xfrm>
            <a:off x="518287" y="2412277"/>
            <a:ext cx="758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Here                                                                                 are smooth functions.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AC849AC-948D-47FE-9FBF-4D7269FF85BD}"/>
              </a:ext>
            </a:extLst>
          </p:cNvPr>
          <p:cNvSpPr txBox="1"/>
          <p:nvPr/>
        </p:nvSpPr>
        <p:spPr>
          <a:xfrm>
            <a:off x="518287" y="4116789"/>
            <a:ext cx="8331383" cy="833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/>
              <a:t>These functions are unknown functions at this moment and </a:t>
            </a:r>
            <a:r>
              <a:rPr kumimoji="1" lang="en-US" altLang="ja-JP" sz="2000" dirty="0">
                <a:solidFill>
                  <a:srgbClr val="FF0000"/>
                </a:solidFill>
              </a:rPr>
              <a:t>to be determined</a:t>
            </a:r>
            <a:r>
              <a:rPr kumimoji="1" lang="ja-JP" altLang="en-US" sz="2000" dirty="0">
                <a:solidFill>
                  <a:srgbClr val="FF0000"/>
                </a:solidFill>
              </a:rPr>
              <a:t> 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kumimoji="1" lang="en-US" altLang="ja-JP" sz="2000" dirty="0"/>
              <a:t>from a boundary condition for the gauge field.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BD6FD4-92AD-4480-AD60-048536FF2650}"/>
              </a:ext>
            </a:extLst>
          </p:cNvPr>
          <p:cNvSpPr txBox="1"/>
          <p:nvPr/>
        </p:nvSpPr>
        <p:spPr>
          <a:xfrm>
            <a:off x="921220" y="5397692"/>
            <a:ext cx="759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Later, we will see how to do it for 2D principal chiral model concretely. </a:t>
            </a:r>
            <a:endParaRPr kumimoji="1" lang="ja-JP" altLang="en-US" sz="20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30C8691-5EEC-49B6-BD6D-7C8F20DF569C}"/>
              </a:ext>
            </a:extLst>
          </p:cNvPr>
          <p:cNvSpPr/>
          <p:nvPr/>
        </p:nvSpPr>
        <p:spPr>
          <a:xfrm>
            <a:off x="1507751" y="3034930"/>
            <a:ext cx="1867214" cy="67934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%pptTeX&#10;\begin{document}&#10;\begin{align*}&#10;\sigma^{\pm} = \frac{1}{2}(\tau \pm \sigma)&#10;\end{align*}&#10;\end{document}">
            <a:extLst>
              <a:ext uri="{FF2B5EF4-FFF2-40B4-BE49-F238E27FC236}">
                <a16:creationId xmlns:a16="http://schemas.microsoft.com/office/drawing/2014/main" id="{7A0D6874-7D53-4536-8E73-2001273F7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43" y="3121636"/>
            <a:ext cx="1380971" cy="452427"/>
          </a:xfrm>
          <a:prstGeom prst="rect">
            <a:avLst/>
          </a:prstGeom>
        </p:spPr>
      </p:pic>
      <p:pic>
        <p:nvPicPr>
          <p:cNvPr id="9" name="図 8" descr="%pptTeX&#10;\begin{document}&#10;\begin{align*}&#10;V^i(\tau,\sigma)~~(i=+,-)\,,~U_{\tau}(\tau,\sigma))\,,~U_{\sigma}(\tau,\sigma) &#10;\end{align*}&#10;\end{document}">
            <a:extLst>
              <a:ext uri="{FF2B5EF4-FFF2-40B4-BE49-F238E27FC236}">
                <a16:creationId xmlns:a16="http://schemas.microsoft.com/office/drawing/2014/main" id="{D545CA43-BC6D-4128-A8B6-5AA1C5C77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1" y="2476385"/>
            <a:ext cx="4250302" cy="27189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4963B8-C672-415E-B937-1E0AA602DA57}"/>
              </a:ext>
            </a:extLst>
          </p:cNvPr>
          <p:cNvSpPr/>
          <p:nvPr/>
        </p:nvSpPr>
        <p:spPr>
          <a:xfrm>
            <a:off x="400594" y="578859"/>
            <a:ext cx="8280087" cy="15051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10D6DF-6EE9-4A1E-B7FE-44C6BAE32A5A}"/>
              </a:ext>
            </a:extLst>
          </p:cNvPr>
          <p:cNvSpPr txBox="1"/>
          <p:nvPr/>
        </p:nvSpPr>
        <p:spPr>
          <a:xfrm>
            <a:off x="745935" y="315074"/>
            <a:ext cx="3093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solidFill>
                  <a:srgbClr val="C00000"/>
                </a:solidFill>
              </a:rPr>
              <a:t>The ansatz for Lax form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B2403C7-0E87-48FC-97FE-DC3D14E8001D}"/>
              </a:ext>
            </a:extLst>
          </p:cNvPr>
          <p:cNvSpPr/>
          <p:nvPr/>
        </p:nvSpPr>
        <p:spPr>
          <a:xfrm>
            <a:off x="278674" y="3065417"/>
            <a:ext cx="8456023" cy="31350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B0C0C3-97DA-4885-A059-6C45CA41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B7362D-3BB2-45E9-BB04-4228858F306A}"/>
              </a:ext>
            </a:extLst>
          </p:cNvPr>
          <p:cNvSpPr txBox="1"/>
          <p:nvPr/>
        </p:nvSpPr>
        <p:spPr>
          <a:xfrm>
            <a:off x="390770" y="211019"/>
            <a:ext cx="418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 original 4D CS can be rewritten as 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C833E0-DA2D-433F-A29D-CAB533FE0D7E}"/>
              </a:ext>
            </a:extLst>
          </p:cNvPr>
          <p:cNvSpPr txBox="1"/>
          <p:nvPr/>
        </p:nvSpPr>
        <p:spPr>
          <a:xfrm>
            <a:off x="484556" y="2382380"/>
            <a:ext cx="595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To reduce this 4D action to a 2D theory, let us suppose  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align*}&#10;I_{\rm WZ}[u] \equiv \frac{1}{3} \langle u^{-1}du, u^{-1}du \wedge u^{-1}d u \rangle&#10;\end{align*}&#10;\end{document}">
            <a:extLst>
              <a:ext uri="{FF2B5EF4-FFF2-40B4-BE49-F238E27FC236}">
                <a16:creationId xmlns:a16="http://schemas.microsoft.com/office/drawing/2014/main" id="{CBFB93C4-CDD8-44D3-BD57-63E44B44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78" y="1649182"/>
            <a:ext cx="3746544" cy="524475"/>
          </a:xfrm>
          <a:prstGeom prst="rect">
            <a:avLst/>
          </a:prstGeom>
        </p:spPr>
      </p:pic>
      <p:pic>
        <p:nvPicPr>
          <p:cNvPr id="15" name="図 14" descr="%pptTeX&#10;\begin{document}&#10;\begin{align*}&#10;S[A] = &#10;- \frac{i}{4\pi}\int_{\mathcal{M}\times \mathbb{C}P^1} &#10;\omega \wedge d \langle \hat{g}^{-1} d \hat{g}, \mathcal{L} \rangle &#10;- \frac{i}{4\pi}\int_{\mathcal{M}\times \mathbb{C}P^1} &#10;\omega \wedge I_{\rm WZ}[\hat{g}] &#10;\end{align*}&#10;\end{document}">
            <a:extLst>
              <a:ext uri="{FF2B5EF4-FFF2-40B4-BE49-F238E27FC236}">
                <a16:creationId xmlns:a16="http://schemas.microsoft.com/office/drawing/2014/main" id="{618AF11F-2A7C-420A-A104-0EB45DFE5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7" y="816023"/>
            <a:ext cx="6683811" cy="58865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88C5B8-840A-4DF7-9F6F-AE3C28A8D363}"/>
              </a:ext>
            </a:extLst>
          </p:cNvPr>
          <p:cNvSpPr txBox="1"/>
          <p:nvPr/>
        </p:nvSpPr>
        <p:spPr>
          <a:xfrm>
            <a:off x="569056" y="2844377"/>
            <a:ext cx="30736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solidFill>
                  <a:srgbClr val="C00000"/>
                </a:solidFill>
              </a:rPr>
              <a:t>the archipelago conditions: 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078FD0-7274-4306-8F3F-23D1F033C34A}"/>
              </a:ext>
            </a:extLst>
          </p:cNvPr>
          <p:cNvGrpSpPr/>
          <p:nvPr/>
        </p:nvGrpSpPr>
        <p:grpSpPr>
          <a:xfrm>
            <a:off x="660400" y="3360033"/>
            <a:ext cx="7625293" cy="369332"/>
            <a:chOff x="660400" y="3586462"/>
            <a:chExt cx="7625293" cy="36933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64CB123-CA12-403B-9AAB-E9F5C500FECB}"/>
                </a:ext>
              </a:extLst>
            </p:cNvPr>
            <p:cNvSpPr txBox="1"/>
            <p:nvPr/>
          </p:nvSpPr>
          <p:spPr>
            <a:xfrm>
              <a:off x="660400" y="3586462"/>
              <a:ext cx="7625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There exist open disks                 for each             such that                                  and</a:t>
              </a:r>
              <a:endParaRPr kumimoji="1" lang="ja-JP" altLang="en-US" dirty="0"/>
            </a:p>
          </p:txBody>
        </p:sp>
        <p:pic>
          <p:nvPicPr>
            <p:cNvPr id="18" name="図 17" descr="%pptTeX&#10;\begin{document}&#10;\begin{align*}&#10;V_x,~U_x&#10;\end{align*}&#10;\end{document}">
              <a:extLst>
                <a:ext uri="{FF2B5EF4-FFF2-40B4-BE49-F238E27FC236}">
                  <a16:creationId xmlns:a16="http://schemas.microsoft.com/office/drawing/2014/main" id="{18626C09-D9B2-40E0-B0E6-5F7161D4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20" y="3709547"/>
              <a:ext cx="640895" cy="204211"/>
            </a:xfrm>
            <a:prstGeom prst="rect">
              <a:avLst/>
            </a:prstGeom>
          </p:spPr>
        </p:pic>
        <p:pic>
          <p:nvPicPr>
            <p:cNvPr id="21" name="図 20" descr="%pptTeX&#10;\begin{document}&#10;\begin{align*}&#10;x \in \mathfrak{p}&#10;\end{align*}&#10;\end{document}">
              <a:extLst>
                <a:ext uri="{FF2B5EF4-FFF2-40B4-BE49-F238E27FC236}">
                  <a16:creationId xmlns:a16="http://schemas.microsoft.com/office/drawing/2014/main" id="{596ACD14-52C6-4547-B383-AC69A2DE7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725" y="3737808"/>
              <a:ext cx="507793" cy="175950"/>
            </a:xfrm>
            <a:prstGeom prst="rect">
              <a:avLst/>
            </a:prstGeom>
          </p:spPr>
        </p:pic>
        <p:pic>
          <p:nvPicPr>
            <p:cNvPr id="24" name="図 23" descr="%pptTeX&#10;\begin{document}&#10;\begin{align*}&#10;\{x\} \subset V_x \subset U_x&#10;\end{align*}&#10;\end{document}">
              <a:extLst>
                <a:ext uri="{FF2B5EF4-FFF2-40B4-BE49-F238E27FC236}">
                  <a16:creationId xmlns:a16="http://schemas.microsoft.com/office/drawing/2014/main" id="{D4FD2B14-23DB-4618-B01B-2BD89549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09" y="3681298"/>
              <a:ext cx="1441330" cy="233385"/>
            </a:xfrm>
            <a:prstGeom prst="rect">
              <a:avLst/>
            </a:prstGeom>
          </p:spPr>
        </p:pic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CFA6BD7-88B9-4850-8DF4-2922E0969DC9}"/>
              </a:ext>
            </a:extLst>
          </p:cNvPr>
          <p:cNvSpPr txBox="1"/>
          <p:nvPr/>
        </p:nvSpPr>
        <p:spPr>
          <a:xfrm>
            <a:off x="660400" y="3962994"/>
            <a:ext cx="361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</a:t>
            </a:r>
            <a:r>
              <a:rPr kumimoji="1" lang="en-US" altLang="ja-JP" dirty="0"/>
              <a:t>)                                If               for all   </a:t>
            </a:r>
            <a:endParaRPr kumimoji="1" lang="ja-JP" altLang="en-US" dirty="0"/>
          </a:p>
        </p:txBody>
      </p:sp>
      <p:pic>
        <p:nvPicPr>
          <p:cNvPr id="28" name="図 27" descr="%pptTeX&#10;\begin{document}&#10;\begin{align*}&#10;U_x \cap U_x = \phi &#10;\end{align*}&#10;\end{document}">
            <a:extLst>
              <a:ext uri="{FF2B5EF4-FFF2-40B4-BE49-F238E27FC236}">
                <a16:creationId xmlns:a16="http://schemas.microsoft.com/office/drawing/2014/main" id="{1FADD6DD-9659-4DC2-905C-17DC78D46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4" y="4055103"/>
            <a:ext cx="1312694" cy="230649"/>
          </a:xfrm>
          <a:prstGeom prst="rect">
            <a:avLst/>
          </a:prstGeom>
        </p:spPr>
      </p:pic>
      <p:pic>
        <p:nvPicPr>
          <p:cNvPr id="30" name="図 29" descr="%pptTeX&#10;\begin{document}&#10;\begin{align*}&#10;x \neq y&#10;\end{align*}&#10;\end{document}">
            <a:extLst>
              <a:ext uri="{FF2B5EF4-FFF2-40B4-BE49-F238E27FC236}">
                <a16:creationId xmlns:a16="http://schemas.microsoft.com/office/drawing/2014/main" id="{B109FB98-EFB2-40D4-8F46-6B4069680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03" y="4048296"/>
            <a:ext cx="595676" cy="239675"/>
          </a:xfrm>
          <a:prstGeom prst="rect">
            <a:avLst/>
          </a:prstGeom>
        </p:spPr>
      </p:pic>
      <p:pic>
        <p:nvPicPr>
          <p:cNvPr id="35" name="図 34" descr="%pptTeX&#10;\begin{document}&#10;\begin{align*}&#10;x ,~ y \in \mathfrak{p}&#10;\end{align*}&#10;\end{document}">
            <a:extLst>
              <a:ext uri="{FF2B5EF4-FFF2-40B4-BE49-F238E27FC236}">
                <a16:creationId xmlns:a16="http://schemas.microsoft.com/office/drawing/2014/main" id="{6835B417-E2B9-43C7-9A36-F9A8CC548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6" y="4055104"/>
            <a:ext cx="885491" cy="19354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1294477-050F-45E1-9AA0-06D948BB71D6}"/>
              </a:ext>
            </a:extLst>
          </p:cNvPr>
          <p:cNvSpPr txBox="1"/>
          <p:nvPr/>
        </p:nvSpPr>
        <p:spPr>
          <a:xfrm>
            <a:off x="622300" y="4470994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ii)                    outside    </a:t>
            </a:r>
            <a:endParaRPr kumimoji="1" lang="ja-JP" altLang="en-US" dirty="0"/>
          </a:p>
        </p:txBody>
      </p:sp>
      <p:pic>
        <p:nvPicPr>
          <p:cNvPr id="38" name="図 37" descr="%pptTeX&#10;\begin{document}&#10;\begin{align*}&#10;\hat{g} =1&#10;\end{align*}&#10;\end{document}">
            <a:extLst>
              <a:ext uri="{FF2B5EF4-FFF2-40B4-BE49-F238E27FC236}">
                <a16:creationId xmlns:a16="http://schemas.microsoft.com/office/drawing/2014/main" id="{AC03F5ED-B826-4B96-8F4A-17CD500D1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6" y="4548147"/>
            <a:ext cx="624357" cy="253714"/>
          </a:xfrm>
          <a:prstGeom prst="rect">
            <a:avLst/>
          </a:prstGeom>
        </p:spPr>
      </p:pic>
      <p:pic>
        <p:nvPicPr>
          <p:cNvPr id="43" name="図 42" descr="%pptTeX&#10;\begin{document}&#10;\begin{align*}&#10;\mathcal{M} \times \cup_{x \in \mathfrak{p}}\, U_x&#10;\end{align*}&#10;\end{document}">
            <a:extLst>
              <a:ext uri="{FF2B5EF4-FFF2-40B4-BE49-F238E27FC236}">
                <a16:creationId xmlns:a16="http://schemas.microsoft.com/office/drawing/2014/main" id="{A691406C-44DC-40C1-BAC9-28F2C8F936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82" y="4547287"/>
            <a:ext cx="1550964" cy="28239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58C4F16-AEB1-476F-8427-AAD35E23D196}"/>
              </a:ext>
            </a:extLst>
          </p:cNvPr>
          <p:cNvSpPr txBox="1"/>
          <p:nvPr/>
        </p:nvSpPr>
        <p:spPr>
          <a:xfrm>
            <a:off x="609600" y="5017094"/>
            <a:ext cx="675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LcParenR" startAt="3"/>
            </a:pPr>
            <a:r>
              <a:rPr kumimoji="1" lang="en-US" altLang="ja-JP" dirty="0"/>
              <a:t>                    depends only on             and the radial coordinate          </a:t>
            </a:r>
            <a:endParaRPr kumimoji="1" lang="ja-JP" altLang="en-US" dirty="0"/>
          </a:p>
        </p:txBody>
      </p:sp>
      <p:pic>
        <p:nvPicPr>
          <p:cNvPr id="46" name="図 45" descr="%pptTeX&#10;\begin{document}&#10;\begin{align*}&#10;\left.\hat{g} \right|_{\mathcal{M} \times U_x}&#10;\end{align*}&#10;\end{document}">
            <a:extLst>
              <a:ext uri="{FF2B5EF4-FFF2-40B4-BE49-F238E27FC236}">
                <a16:creationId xmlns:a16="http://schemas.microsoft.com/office/drawing/2014/main" id="{4A0024C6-8A6A-47F4-98CC-5495CF1FBD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6" y="5054649"/>
            <a:ext cx="829535" cy="318796"/>
          </a:xfrm>
          <a:prstGeom prst="rect">
            <a:avLst/>
          </a:prstGeom>
        </p:spPr>
      </p:pic>
      <p:pic>
        <p:nvPicPr>
          <p:cNvPr id="49" name="図 48" descr="%pptTeX&#10;\begin{document}&#10;\begin{align*}&#10;|\xi_x |&#10;\end{align*}&#10;\end{document}">
            <a:extLst>
              <a:ext uri="{FF2B5EF4-FFF2-40B4-BE49-F238E27FC236}">
                <a16:creationId xmlns:a16="http://schemas.microsoft.com/office/drawing/2014/main" id="{8956CDE9-A154-4C3E-9267-9424920DE5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25" y="5080594"/>
            <a:ext cx="335344" cy="282395"/>
          </a:xfrm>
          <a:prstGeom prst="rect">
            <a:avLst/>
          </a:prstGeom>
        </p:spPr>
      </p:pic>
      <p:pic>
        <p:nvPicPr>
          <p:cNvPr id="51" name="図 50" descr="%pptTeX&#10;\begin{document}&#10;\begin{align*}&#10;\tau,~\sigma&#10;\end{align*}&#10;\end{document}">
            <a:extLst>
              <a:ext uri="{FF2B5EF4-FFF2-40B4-BE49-F238E27FC236}">
                <a16:creationId xmlns:a16="http://schemas.microsoft.com/office/drawing/2014/main" id="{1014C0B5-923E-461D-8338-5E9C5AD4C7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61" y="5158585"/>
            <a:ext cx="500809" cy="176496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314128E-D54C-4F05-AB4C-0D05BF306066}"/>
              </a:ext>
            </a:extLst>
          </p:cNvPr>
          <p:cNvSpPr txBox="1"/>
          <p:nvPr/>
        </p:nvSpPr>
        <p:spPr>
          <a:xfrm>
            <a:off x="635000" y="5575894"/>
            <a:ext cx="51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iv)                       depends only on             , that is,          </a:t>
            </a:r>
            <a:endParaRPr kumimoji="1" lang="ja-JP" altLang="en-US" dirty="0"/>
          </a:p>
        </p:txBody>
      </p:sp>
      <p:pic>
        <p:nvPicPr>
          <p:cNvPr id="55" name="図 54" descr="%pptTeX&#10;\begin{document}&#10;\begin{align*}&#10;\left.\hat{g} \right|_{\mathcal{M} \times V_x}&#10;\end{align*}&#10;\end{document}">
            <a:extLst>
              <a:ext uri="{FF2B5EF4-FFF2-40B4-BE49-F238E27FC236}">
                <a16:creationId xmlns:a16="http://schemas.microsoft.com/office/drawing/2014/main" id="{56F82F7B-C433-49A5-820D-F955105BA2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7" y="5613449"/>
            <a:ext cx="811885" cy="318796"/>
          </a:xfrm>
          <a:prstGeom prst="rect">
            <a:avLst/>
          </a:prstGeom>
        </p:spPr>
      </p:pic>
      <p:pic>
        <p:nvPicPr>
          <p:cNvPr id="56" name="図 55" descr="%pptTeX&#10;\begin{document}&#10;\begin{align*}&#10;\tau,~\sigma&#10;\end{align*}&#10;\end{document}">
            <a:extLst>
              <a:ext uri="{FF2B5EF4-FFF2-40B4-BE49-F238E27FC236}">
                <a16:creationId xmlns:a16="http://schemas.microsoft.com/office/drawing/2014/main" id="{4171407B-74E6-49CF-A8BF-4BE50D199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61" y="5717385"/>
            <a:ext cx="500809" cy="176496"/>
          </a:xfrm>
          <a:prstGeom prst="rect">
            <a:avLst/>
          </a:prstGeom>
        </p:spPr>
      </p:pic>
      <p:pic>
        <p:nvPicPr>
          <p:cNvPr id="58" name="図 57" descr="%pptTeX&#10;\begin{document}&#10;\begin{align*}&#10;g_x \equiv \left. \hat{g} \right|_{\mathcal{M} \times V_x} &#10;= \left. \hat{g} \right|_{\mathcal{M}\times \{x\}}&#10;\end{align*}&#10;\end{document}">
            <a:extLst>
              <a:ext uri="{FF2B5EF4-FFF2-40B4-BE49-F238E27FC236}">
                <a16:creationId xmlns:a16="http://schemas.microsoft.com/office/drawing/2014/main" id="{AC288054-8054-4688-A583-D3CFD7A075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81" y="5634974"/>
            <a:ext cx="2558200" cy="3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9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9A6157-A272-45B0-A03C-783EAA94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40D5DB6-4BF6-43D2-9090-7119FFA130B9}"/>
              </a:ext>
            </a:extLst>
          </p:cNvPr>
          <p:cNvSpPr/>
          <p:nvPr/>
        </p:nvSpPr>
        <p:spPr>
          <a:xfrm>
            <a:off x="809896" y="1593669"/>
            <a:ext cx="8003177" cy="36233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%pptTeX&#10;\begin{document}&#10;\begin{align*}&#10;\mathbb{C}P^1&#10;\end{align*}&#10;\end{document}">
            <a:extLst>
              <a:ext uri="{FF2B5EF4-FFF2-40B4-BE49-F238E27FC236}">
                <a16:creationId xmlns:a16="http://schemas.microsoft.com/office/drawing/2014/main" id="{C7409516-BE0B-493E-8C5D-768ABE66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172810"/>
            <a:ext cx="926813" cy="461319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F90A98B2-D68D-4C9A-8BA6-3C18072A310B}"/>
              </a:ext>
            </a:extLst>
          </p:cNvPr>
          <p:cNvSpPr/>
          <p:nvPr/>
        </p:nvSpPr>
        <p:spPr>
          <a:xfrm>
            <a:off x="1530079" y="5776500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A369A1-17A9-4018-BCBE-D00421F93557}"/>
              </a:ext>
            </a:extLst>
          </p:cNvPr>
          <p:cNvSpPr txBox="1"/>
          <p:nvPr/>
        </p:nvSpPr>
        <p:spPr>
          <a:xfrm>
            <a:off x="2089653" y="5603825"/>
            <a:ext cx="13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:pole</a:t>
            </a:r>
            <a:endParaRPr kumimoji="1" lang="ja-JP" altLang="en-US" sz="2400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F14FC33-5E93-47D2-B21C-6292B873BE5C}"/>
              </a:ext>
            </a:extLst>
          </p:cNvPr>
          <p:cNvSpPr/>
          <p:nvPr/>
        </p:nvSpPr>
        <p:spPr>
          <a:xfrm>
            <a:off x="2327361" y="2427522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FF7E2DD2-119E-4A26-AD36-7DF9654B0B9A}"/>
              </a:ext>
            </a:extLst>
          </p:cNvPr>
          <p:cNvSpPr/>
          <p:nvPr/>
        </p:nvSpPr>
        <p:spPr>
          <a:xfrm>
            <a:off x="2571202" y="2660478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455EEF1-855C-46F0-A0E7-E55711E58BE6}"/>
              </a:ext>
            </a:extLst>
          </p:cNvPr>
          <p:cNvSpPr/>
          <p:nvPr/>
        </p:nvSpPr>
        <p:spPr>
          <a:xfrm>
            <a:off x="5919656" y="2188028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6770BE8-CE6F-4312-9A25-A09EEAA16CB8}"/>
              </a:ext>
            </a:extLst>
          </p:cNvPr>
          <p:cNvSpPr/>
          <p:nvPr/>
        </p:nvSpPr>
        <p:spPr>
          <a:xfrm>
            <a:off x="6150433" y="2416636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FB77000-1679-4BED-B82E-1C5F3ED4852E}"/>
              </a:ext>
            </a:extLst>
          </p:cNvPr>
          <p:cNvSpPr/>
          <p:nvPr/>
        </p:nvSpPr>
        <p:spPr>
          <a:xfrm>
            <a:off x="6678389" y="3998330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26C02FD-B924-4FBA-8BD5-4BDF74EA303C}"/>
              </a:ext>
            </a:extLst>
          </p:cNvPr>
          <p:cNvSpPr/>
          <p:nvPr/>
        </p:nvSpPr>
        <p:spPr>
          <a:xfrm>
            <a:off x="6916788" y="4228019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C1064735-5022-4D06-9D0B-DDCCFBC8CF9F}"/>
              </a:ext>
            </a:extLst>
          </p:cNvPr>
          <p:cNvSpPr/>
          <p:nvPr/>
        </p:nvSpPr>
        <p:spPr>
          <a:xfrm>
            <a:off x="4893130" y="3607543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EC24952-F946-417E-8280-83E28F81EE4E}"/>
              </a:ext>
            </a:extLst>
          </p:cNvPr>
          <p:cNvSpPr/>
          <p:nvPr/>
        </p:nvSpPr>
        <p:spPr>
          <a:xfrm>
            <a:off x="5131529" y="3827427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CCE8E87-CA2A-48F8-A2FF-731E7EE1BC30}"/>
              </a:ext>
            </a:extLst>
          </p:cNvPr>
          <p:cNvSpPr/>
          <p:nvPr/>
        </p:nvSpPr>
        <p:spPr>
          <a:xfrm>
            <a:off x="2885799" y="3810006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70C9786-47AD-4173-B623-E4B0E1853F52}"/>
              </a:ext>
            </a:extLst>
          </p:cNvPr>
          <p:cNvSpPr/>
          <p:nvPr/>
        </p:nvSpPr>
        <p:spPr>
          <a:xfrm>
            <a:off x="3119847" y="4053849"/>
            <a:ext cx="185056" cy="185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564EE213-D4D9-4FF2-896A-5ED859DF6978}"/>
              </a:ext>
            </a:extLst>
          </p:cNvPr>
          <p:cNvSpPr/>
          <p:nvPr/>
        </p:nvSpPr>
        <p:spPr>
          <a:xfrm>
            <a:off x="4201884" y="5537420"/>
            <a:ext cx="661853" cy="6444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C21401C-9AA6-457C-869B-563E0A7B7BD6}"/>
              </a:ext>
            </a:extLst>
          </p:cNvPr>
          <p:cNvSpPr txBox="1"/>
          <p:nvPr/>
        </p:nvSpPr>
        <p:spPr>
          <a:xfrm>
            <a:off x="5196642" y="563819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:island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EA954A-DE92-4BEE-BB3D-2BCE3DBBDA34}"/>
              </a:ext>
            </a:extLst>
          </p:cNvPr>
          <p:cNvSpPr txBox="1"/>
          <p:nvPr/>
        </p:nvSpPr>
        <p:spPr>
          <a:xfrm>
            <a:off x="501767" y="183957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= Sea</a:t>
            </a:r>
            <a:endParaRPr kumimoji="1" lang="ja-JP" altLang="en-US" sz="2400" dirty="0"/>
          </a:p>
        </p:txBody>
      </p:sp>
      <p:pic>
        <p:nvPicPr>
          <p:cNvPr id="30" name="図 29" descr="%pptTeX&#10;\begin{document}&#10;\begin{align*}&#10;\hat{g}&#10;\end{align*}&#10;\end{document}">
            <a:extLst>
              <a:ext uri="{FF2B5EF4-FFF2-40B4-BE49-F238E27FC236}">
                <a16:creationId xmlns:a16="http://schemas.microsoft.com/office/drawing/2014/main" id="{76BAC70F-5FB3-4D80-8E88-976D5F4CD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43" y="374036"/>
            <a:ext cx="162495" cy="323527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7712789-EFD6-4519-8667-5E66FC36867D}"/>
              </a:ext>
            </a:extLst>
          </p:cNvPr>
          <p:cNvSpPr txBox="1"/>
          <p:nvPr/>
        </p:nvSpPr>
        <p:spPr>
          <a:xfrm>
            <a:off x="3910235" y="318929"/>
            <a:ext cx="49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depends only on              </a:t>
            </a:r>
            <a:r>
              <a:rPr kumimoji="1" lang="en-US" altLang="ja-JP" sz="2400" dirty="0" err="1"/>
              <a:t>on</a:t>
            </a:r>
            <a:r>
              <a:rPr kumimoji="1" lang="en-US" altLang="ja-JP" sz="2400" dirty="0"/>
              <a:t> the islands</a:t>
            </a:r>
          </a:p>
        </p:txBody>
      </p:sp>
      <p:pic>
        <p:nvPicPr>
          <p:cNvPr id="34" name="図 33" descr="%pptTeX&#10;\begin{document}&#10;\begin{align*}&#10;\tau,~\sigma&#10;\end{align*}&#10;\end{document}">
            <a:extLst>
              <a:ext uri="{FF2B5EF4-FFF2-40B4-BE49-F238E27FC236}">
                <a16:creationId xmlns:a16="http://schemas.microsoft.com/office/drawing/2014/main" id="{C27D0234-6996-4EE9-A08B-778766EE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4" y="516048"/>
            <a:ext cx="641502" cy="22506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3BCD21-E388-4011-9CCE-668FF61DFED9}"/>
              </a:ext>
            </a:extLst>
          </p:cNvPr>
          <p:cNvSpPr txBox="1"/>
          <p:nvPr/>
        </p:nvSpPr>
        <p:spPr>
          <a:xfrm>
            <a:off x="3388969" y="875092"/>
            <a:ext cx="481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Otherwise,                 (i.e., on the sea).</a:t>
            </a:r>
            <a:endParaRPr kumimoji="1" lang="ja-JP" altLang="en-US" sz="2400" dirty="0"/>
          </a:p>
        </p:txBody>
      </p:sp>
      <p:pic>
        <p:nvPicPr>
          <p:cNvPr id="38" name="図 37" descr="%pptTeX&#10;\begin{document}&#10;\begin{align*}&#10;\hat{g} =1&#10;\end{align*}&#10;\end{document}">
            <a:extLst>
              <a:ext uri="{FF2B5EF4-FFF2-40B4-BE49-F238E27FC236}">
                <a16:creationId xmlns:a16="http://schemas.microsoft.com/office/drawing/2014/main" id="{237B2429-0364-4333-8A80-C793C71A2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20" y="958524"/>
            <a:ext cx="799758" cy="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83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0367F8-C869-45BA-8E7D-4D7C7691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0032B5-BDD8-4CA7-BC4F-26DD0D7EF626}"/>
              </a:ext>
            </a:extLst>
          </p:cNvPr>
          <p:cNvSpPr txBox="1"/>
          <p:nvPr/>
        </p:nvSpPr>
        <p:spPr>
          <a:xfrm>
            <a:off x="556850" y="2964588"/>
            <a:ext cx="424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Refined recipe to derive 2D ISM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810E62-546D-4D0C-94E9-A203D2429349}"/>
              </a:ext>
            </a:extLst>
          </p:cNvPr>
          <p:cNvSpPr txBox="1"/>
          <p:nvPr/>
        </p:nvSpPr>
        <p:spPr>
          <a:xfrm>
            <a:off x="916350" y="3666590"/>
            <a:ext cx="2713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1.  Specify the form of </a:t>
            </a:r>
            <a:r>
              <a:rPr kumimoji="1" lang="en-US" altLang="ja-JP" sz="2000" i="1" dirty="0"/>
              <a:t>ω</a:t>
            </a:r>
            <a:endParaRPr kumimoji="1" lang="ja-JP" altLang="en-US" sz="2000" i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A32D3D-BAF8-4FEF-8089-9254217BCEC2}"/>
              </a:ext>
            </a:extLst>
          </p:cNvPr>
          <p:cNvSpPr txBox="1"/>
          <p:nvPr/>
        </p:nvSpPr>
        <p:spPr>
          <a:xfrm>
            <a:off x="916350" y="4193059"/>
            <a:ext cx="551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2.  Take a boundary condition of </a:t>
            </a:r>
            <a:r>
              <a:rPr kumimoji="1" lang="en-US" altLang="ja-JP" sz="2000" i="1" dirty="0"/>
              <a:t>A </a:t>
            </a:r>
            <a:r>
              <a:rPr kumimoji="1" lang="en-US" altLang="ja-JP" sz="2000" dirty="0"/>
              <a:t>at the poles of </a:t>
            </a:r>
            <a:r>
              <a:rPr kumimoji="1" lang="en-US" altLang="ja-JP" sz="2000" i="1" dirty="0"/>
              <a:t>ω</a:t>
            </a:r>
            <a:endParaRPr kumimoji="1" lang="ja-JP" altLang="en-US" sz="2000" i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D91D84-03A1-4F97-B514-F95406994ED2}"/>
              </a:ext>
            </a:extLst>
          </p:cNvPr>
          <p:cNvSpPr txBox="1"/>
          <p:nvPr/>
        </p:nvSpPr>
        <p:spPr>
          <a:xfrm>
            <a:off x="916350" y="4754150"/>
            <a:ext cx="6562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3.  Fix the form of Lax form        with the above information.</a:t>
            </a:r>
            <a:endParaRPr kumimoji="1" lang="ja-JP" altLang="en-US" sz="2000" i="1" dirty="0"/>
          </a:p>
        </p:txBody>
      </p:sp>
      <p:pic>
        <p:nvPicPr>
          <p:cNvPr id="12" name="図 11" descr="%pptTeX&#10;\begin{document}&#10;\begin{align*}&#10;\mathcal{L}&#10;\end{align*}&#10;\end{document}">
            <a:extLst>
              <a:ext uri="{FF2B5EF4-FFF2-40B4-BE49-F238E27FC236}">
                <a16:creationId xmlns:a16="http://schemas.microsoft.com/office/drawing/2014/main" id="{F82DDABE-0402-404B-B3C1-15C475EB2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73" y="4890255"/>
            <a:ext cx="155383" cy="1787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4DF26C-6888-4274-804A-FC79464F0F43}"/>
              </a:ext>
            </a:extLst>
          </p:cNvPr>
          <p:cNvSpPr txBox="1"/>
          <p:nvPr/>
        </p:nvSpPr>
        <p:spPr>
          <a:xfrm>
            <a:off x="916349" y="5263274"/>
            <a:ext cx="498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4.  Finally, evaluate the above master formula.</a:t>
            </a:r>
            <a:endParaRPr kumimoji="1" lang="ja-JP" altLang="en-US" sz="2000" i="1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05BFE79-3020-4686-9B34-ECDAE30A617D}"/>
              </a:ext>
            </a:extLst>
          </p:cNvPr>
          <p:cNvSpPr/>
          <p:nvPr/>
        </p:nvSpPr>
        <p:spPr>
          <a:xfrm>
            <a:off x="2004656" y="6010031"/>
            <a:ext cx="625236" cy="216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1A1C11-3F7C-4012-B707-798C0478DA64}"/>
              </a:ext>
            </a:extLst>
          </p:cNvPr>
          <p:cNvSpPr txBox="1"/>
          <p:nvPr/>
        </p:nvSpPr>
        <p:spPr>
          <a:xfrm>
            <a:off x="2951282" y="5918447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2D ISM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pic>
        <p:nvPicPr>
          <p:cNvPr id="16" name="図 15" descr="%pptTeX&#10;\begin{document}&#10;\begin{align*}&#10;S \left[\{g_x\}_{x \in \mathfrak{p}}\right] &#10;= &amp;\frac{1}{2} \sum_{x \in \mathfrak{p}} \int_{\mathcal{M}} &#10;\left\langle  &#10;\mbox{res}_x(\varphi\,\mathcal{L}), \, g_x^{-1}d g_x &#10;\right\rangle  \notag \\ &#10;&amp; -\frac{1}{2} \sum_{x \in \mathfrak{p}} (\mbox{res}_x \omega) &#10;\int_{\mathcal{M} \times [0,R_x]} I_{\rm WZ}[g_x]&#10;\end{align*}&#10;\end{document}">
            <a:extLst>
              <a:ext uri="{FF2B5EF4-FFF2-40B4-BE49-F238E27FC236}">
                <a16:creationId xmlns:a16="http://schemas.microsoft.com/office/drawing/2014/main" id="{7DEE4D0A-3CCA-43E3-8904-EBAC3B4C6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45" y="909785"/>
            <a:ext cx="4924860" cy="1465124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6613B34-551C-409F-A14B-7A709AC2C933}"/>
              </a:ext>
            </a:extLst>
          </p:cNvPr>
          <p:cNvSpPr/>
          <p:nvPr/>
        </p:nvSpPr>
        <p:spPr>
          <a:xfrm>
            <a:off x="429850" y="479947"/>
            <a:ext cx="7660050" cy="21214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27EE63-B59D-45EF-8082-A2C4EA0B0132}"/>
              </a:ext>
            </a:extLst>
          </p:cNvPr>
          <p:cNvSpPr txBox="1"/>
          <p:nvPr/>
        </p:nvSpPr>
        <p:spPr>
          <a:xfrm>
            <a:off x="1003500" y="261739"/>
            <a:ext cx="21238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Master formula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9C2E7A-51AC-46AA-A769-AAD6DEBE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2CECEA0-F732-41EF-BFB5-82B54E521C1B}"/>
              </a:ext>
            </a:extLst>
          </p:cNvPr>
          <p:cNvSpPr/>
          <p:nvPr/>
        </p:nvSpPr>
        <p:spPr>
          <a:xfrm>
            <a:off x="731521" y="1306281"/>
            <a:ext cx="7698377" cy="26648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451D9E-6ED9-4681-9060-2249CFD682D7}"/>
              </a:ext>
            </a:extLst>
          </p:cNvPr>
          <p:cNvSpPr txBox="1"/>
          <p:nvPr/>
        </p:nvSpPr>
        <p:spPr>
          <a:xfrm>
            <a:off x="1578893" y="2346304"/>
            <a:ext cx="459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2.          Concrete Examples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7371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FA07B9D-D887-400D-AEFD-5F8F5486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E93ADB-CDA3-4C8A-9332-3383B7B88CF3}"/>
              </a:ext>
            </a:extLst>
          </p:cNvPr>
          <p:cNvSpPr txBox="1"/>
          <p:nvPr/>
        </p:nvSpPr>
        <p:spPr>
          <a:xfrm>
            <a:off x="430266" y="251935"/>
            <a:ext cx="698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1.  Principal chiral model with </a:t>
            </a:r>
            <a:r>
              <a:rPr kumimoji="1" lang="en-US" altLang="ja-JP" sz="2400" dirty="0" err="1">
                <a:solidFill>
                  <a:srgbClr val="C00000"/>
                </a:solidFill>
              </a:rPr>
              <a:t>Wess-Zumino</a:t>
            </a:r>
            <a:r>
              <a:rPr kumimoji="1" lang="en-US" altLang="ja-JP" sz="2400" dirty="0">
                <a:solidFill>
                  <a:srgbClr val="C00000"/>
                </a:solidFill>
              </a:rPr>
              <a:t> (WZ) term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8" name="図 7" descr="%pptTeX&#10;\begin{document}&#10;\begin{align*}&#10;K,~k~:~\mbox{real constants}&#10;\end{align*}&#10;\end{document}">
            <a:extLst>
              <a:ext uri="{FF2B5EF4-FFF2-40B4-BE49-F238E27FC236}">
                <a16:creationId xmlns:a16="http://schemas.microsoft.com/office/drawing/2014/main" id="{2D613524-72D6-4CBE-A7BD-B6BE1EA67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76" y="2051666"/>
            <a:ext cx="2332648" cy="21809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DF79F4-77F4-4646-A425-FFF64096C25A}"/>
              </a:ext>
            </a:extLst>
          </p:cNvPr>
          <p:cNvSpPr txBox="1"/>
          <p:nvPr/>
        </p:nvSpPr>
        <p:spPr>
          <a:xfrm>
            <a:off x="1814951" y="1163046"/>
            <a:ext cx="269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 meromorphic 1-form  </a:t>
            </a:r>
            <a:endParaRPr kumimoji="1" lang="ja-JP" altLang="en-US" sz="2000" dirty="0"/>
          </a:p>
        </p:txBody>
      </p:sp>
      <p:pic>
        <p:nvPicPr>
          <p:cNvPr id="11" name="図 10" descr="%pptTeX&#10;\begin{document}&#10;\begin{align*}&#10;z=k,~\infty&#10;\end{align*}&#10;\end{document}">
            <a:extLst>
              <a:ext uri="{FF2B5EF4-FFF2-40B4-BE49-F238E27FC236}">
                <a16:creationId xmlns:a16="http://schemas.microsoft.com/office/drawing/2014/main" id="{2020286D-B8FD-490A-8D37-02601906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09" y="3169718"/>
            <a:ext cx="1091335" cy="2399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88C083-8A12-4464-8AC3-A2F1985D9F4F}"/>
              </a:ext>
            </a:extLst>
          </p:cNvPr>
          <p:cNvSpPr txBox="1"/>
          <p:nvPr/>
        </p:nvSpPr>
        <p:spPr>
          <a:xfrm>
            <a:off x="2408810" y="3081651"/>
            <a:ext cx="192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are double poles</a:t>
            </a:r>
            <a:endParaRPr kumimoji="1" lang="ja-JP" altLang="en-US" sz="2000" dirty="0"/>
          </a:p>
        </p:txBody>
      </p:sp>
      <p:pic>
        <p:nvPicPr>
          <p:cNvPr id="15" name="図 14" descr="%pptTeX&#10;\begin{document}&#10;\begin{align*}&#10;z=\pm 1&#10;\end{align*}&#10;\end{document}">
            <a:extLst>
              <a:ext uri="{FF2B5EF4-FFF2-40B4-BE49-F238E27FC236}">
                <a16:creationId xmlns:a16="http://schemas.microsoft.com/office/drawing/2014/main" id="{B9ADB354-80B2-4E55-9CC7-86F83A666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09" y="3685499"/>
            <a:ext cx="802577" cy="18283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436995-11C4-4ED2-B4C7-E5127915C729}"/>
              </a:ext>
            </a:extLst>
          </p:cNvPr>
          <p:cNvSpPr txBox="1"/>
          <p:nvPr/>
        </p:nvSpPr>
        <p:spPr>
          <a:xfrm>
            <a:off x="2146179" y="3574068"/>
            <a:ext cx="1125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are zeros</a:t>
            </a:r>
            <a:endParaRPr kumimoji="1" lang="ja-JP" altLang="en-US" sz="2000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6398A24E-9DCB-4C53-B0BE-391C4DA766E8}"/>
              </a:ext>
            </a:extLst>
          </p:cNvPr>
          <p:cNvSpPr/>
          <p:nvPr/>
        </p:nvSpPr>
        <p:spPr>
          <a:xfrm>
            <a:off x="4624258" y="3169718"/>
            <a:ext cx="650369" cy="23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771B317E-076F-4739-BE75-E8239F0609F4}"/>
              </a:ext>
            </a:extLst>
          </p:cNvPr>
          <p:cNvSpPr/>
          <p:nvPr/>
        </p:nvSpPr>
        <p:spPr>
          <a:xfrm>
            <a:off x="4636036" y="3692454"/>
            <a:ext cx="650369" cy="239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5D0E292-23AC-4E71-AA00-F58274E9DCAB}"/>
              </a:ext>
            </a:extLst>
          </p:cNvPr>
          <p:cNvSpPr txBox="1"/>
          <p:nvPr/>
        </p:nvSpPr>
        <p:spPr>
          <a:xfrm>
            <a:off x="721791" y="1163046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solidFill>
                  <a:srgbClr val="002060"/>
                </a:solidFill>
              </a:rPr>
              <a:t>INPUT</a:t>
            </a:r>
            <a:endParaRPr kumimoji="1" lang="ja-JP" altLang="en-US" sz="2000" u="sng" dirty="0">
              <a:solidFill>
                <a:srgbClr val="00206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B1CFF2B-0282-401A-BE54-DCFDA36E9C18}"/>
              </a:ext>
            </a:extLst>
          </p:cNvPr>
          <p:cNvSpPr/>
          <p:nvPr/>
        </p:nvSpPr>
        <p:spPr>
          <a:xfrm>
            <a:off x="475940" y="1001484"/>
            <a:ext cx="8162963" cy="17487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25BD942-38E5-49A0-96DA-3B32C7A802A4}"/>
              </a:ext>
            </a:extLst>
          </p:cNvPr>
          <p:cNvGrpSpPr/>
          <p:nvPr/>
        </p:nvGrpSpPr>
        <p:grpSpPr>
          <a:xfrm>
            <a:off x="1028340" y="4349818"/>
            <a:ext cx="6983546" cy="1907673"/>
            <a:chOff x="1028340" y="4349818"/>
            <a:chExt cx="6983546" cy="1907673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27C65FD-CB04-4D23-A1B4-0C1FF494DE66}"/>
                </a:ext>
              </a:extLst>
            </p:cNvPr>
            <p:cNvSpPr txBox="1"/>
            <p:nvPr/>
          </p:nvSpPr>
          <p:spPr>
            <a:xfrm>
              <a:off x="1762664" y="4935285"/>
              <a:ext cx="5224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The boundary condition of</a:t>
              </a:r>
              <a:r>
                <a:rPr kumimoji="1" lang="en-US" altLang="ja-JP" sz="2000" i="1" dirty="0"/>
                <a:t> A </a:t>
              </a:r>
              <a:r>
                <a:rPr kumimoji="1" lang="en-US" altLang="ja-JP" sz="2000" dirty="0"/>
                <a:t>at the poles of </a:t>
              </a:r>
              <a:r>
                <a:rPr kumimoji="1" lang="en-US" altLang="ja-JP" sz="2000" i="1" dirty="0"/>
                <a:t>ω</a:t>
              </a:r>
              <a:r>
                <a:rPr kumimoji="1" lang="ja-JP" altLang="en-US" sz="2000" i="1" dirty="0"/>
                <a:t> </a:t>
              </a:r>
              <a:r>
                <a:rPr kumimoji="1" lang="en-US" altLang="ja-JP" sz="2000" dirty="0"/>
                <a:t>is </a:t>
              </a:r>
              <a:endParaRPr kumimoji="1" lang="ja-JP" altLang="en-US" sz="2000" dirty="0"/>
            </a:p>
          </p:txBody>
        </p:sp>
        <p:pic>
          <p:nvPicPr>
            <p:cNvPr id="34" name="図 33" descr="%pptTeX&#10;\begin{document}&#10;\begin{align*}&#10;\left. A_i \right|_k  =  0, \left. \quad A_i \right|_{\infty} = 0 \quad (i=\tau,~\sigma)&#10;\end{align*}&#10;\end{document}">
              <a:extLst>
                <a:ext uri="{FF2B5EF4-FFF2-40B4-BE49-F238E27FC236}">
                  <a16:creationId xmlns:a16="http://schemas.microsoft.com/office/drawing/2014/main" id="{107C7DA8-2BB5-469B-9A53-65767C74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527" y="5581725"/>
              <a:ext cx="3791011" cy="283230"/>
            </a:xfrm>
            <a:prstGeom prst="rect">
              <a:avLst/>
            </a:prstGeom>
          </p:spPr>
        </p:pic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7C42C94-0F7C-4EE1-9DAD-65EC07EF5AF7}"/>
                </a:ext>
              </a:extLst>
            </p:cNvPr>
            <p:cNvSpPr/>
            <p:nvPr/>
          </p:nvSpPr>
          <p:spPr>
            <a:xfrm>
              <a:off x="1028340" y="4612065"/>
              <a:ext cx="6983546" cy="164542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D3CD1F1-6681-4B01-8954-7867E225B3C8}"/>
                </a:ext>
              </a:extLst>
            </p:cNvPr>
            <p:cNvSpPr txBox="1"/>
            <p:nvPr/>
          </p:nvSpPr>
          <p:spPr>
            <a:xfrm>
              <a:off x="1686860" y="4349818"/>
              <a:ext cx="2235677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>
                  <a:solidFill>
                    <a:srgbClr val="C00000"/>
                  </a:solidFill>
                </a:rPr>
                <a:t>Boundary condition</a:t>
              </a:r>
              <a:endParaRPr kumimoji="1" lang="ja-JP" altLang="en-US" sz="2000" u="sng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図 4" descr="%pptTeX&#10;\begin{document}&#10;\begin{align*}&#10;\mathfrak{p} = \{k,~\infty\}&#10;\end{align*}&#10;\end{document}">
            <a:extLst>
              <a:ext uri="{FF2B5EF4-FFF2-40B4-BE49-F238E27FC236}">
                <a16:creationId xmlns:a16="http://schemas.microsoft.com/office/drawing/2014/main" id="{D558F8F9-4130-4B66-87F4-F6381356F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54" y="3175423"/>
            <a:ext cx="1418592" cy="282395"/>
          </a:xfrm>
          <a:prstGeom prst="rect">
            <a:avLst/>
          </a:prstGeom>
        </p:spPr>
      </p:pic>
      <p:pic>
        <p:nvPicPr>
          <p:cNvPr id="10" name="図 9" descr="%pptTeX&#10;\begin{document}&#10;\begin{align*}&#10;\mathfrak{z} = \{+1,-1\}&#10;\end{align*}&#10;\end{document}">
            <a:extLst>
              <a:ext uri="{FF2B5EF4-FFF2-40B4-BE49-F238E27FC236}">
                <a16:creationId xmlns:a16="http://schemas.microsoft.com/office/drawing/2014/main" id="{4C066242-7535-4B1E-96FA-367C39474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54" y="3694858"/>
            <a:ext cx="1576336" cy="282395"/>
          </a:xfrm>
          <a:prstGeom prst="rect">
            <a:avLst/>
          </a:prstGeom>
        </p:spPr>
      </p:pic>
      <p:pic>
        <p:nvPicPr>
          <p:cNvPr id="14" name="図 13" descr="%pptTeX&#10;\begin{document}&#10;\begin{align*}&#10;\omega= \varphi(z)\, dz = K \frac{1-z^2}{(z-k)^2}\, dz&#10;\end{align*}&#10;\end{document}">
            <a:extLst>
              <a:ext uri="{FF2B5EF4-FFF2-40B4-BE49-F238E27FC236}">
                <a16:creationId xmlns:a16="http://schemas.microsoft.com/office/drawing/2014/main" id="{0D7B6FE0-F354-4D3E-8A73-29F103F4C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6" y="1863841"/>
            <a:ext cx="2956104" cy="5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08E5A9-B7F6-4DF4-9811-06E15AD4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27D593-FFEE-490F-ACD7-5FB1278D9D06}"/>
              </a:ext>
            </a:extLst>
          </p:cNvPr>
          <p:cNvSpPr txBox="1"/>
          <p:nvPr/>
        </p:nvSpPr>
        <p:spPr>
          <a:xfrm>
            <a:off x="304800" y="426719"/>
            <a:ext cx="781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By using the Archipelago condition, the group element      is restricted as   </a:t>
            </a:r>
            <a:endParaRPr kumimoji="1" lang="ja-JP" altLang="en-US" sz="2000" dirty="0"/>
          </a:p>
        </p:txBody>
      </p:sp>
      <p:pic>
        <p:nvPicPr>
          <p:cNvPr id="5" name="図 4" descr="%pptTeX&#10;\begin{document}&#10;\begin{align*}&#10;\hat{g}&#10;\end{align*}&#10;\end{document}">
            <a:extLst>
              <a:ext uri="{FF2B5EF4-FFF2-40B4-BE49-F238E27FC236}">
                <a16:creationId xmlns:a16="http://schemas.microsoft.com/office/drawing/2014/main" id="{803C0D98-7B3E-4C49-92F4-1A2AA82A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15" y="505239"/>
            <a:ext cx="122085" cy="243070"/>
          </a:xfrm>
          <a:prstGeom prst="rect">
            <a:avLst/>
          </a:prstGeom>
        </p:spPr>
      </p:pic>
      <p:pic>
        <p:nvPicPr>
          <p:cNvPr id="7" name="図 6" descr="%pptTeX&#10;\begin{document}&#10;\begin{align*}&#10;g_k = g (\tau,\sigma)\,, \quad g_{\infty} = 1&#10;\end{align*}&#10;\end{document}">
            <a:extLst>
              <a:ext uri="{FF2B5EF4-FFF2-40B4-BE49-F238E27FC236}">
                <a16:creationId xmlns:a16="http://schemas.microsoft.com/office/drawing/2014/main" id="{ADA89C15-CC26-4603-AB23-09A06AD1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64" y="1068221"/>
            <a:ext cx="2833014" cy="297604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3AEEA21-E66B-46AE-9A78-3EB61C60BC17}"/>
              </a:ext>
            </a:extLst>
          </p:cNvPr>
          <p:cNvCxnSpPr/>
          <p:nvPr/>
        </p:nvCxnSpPr>
        <p:spPr>
          <a:xfrm>
            <a:off x="4268348" y="1454329"/>
            <a:ext cx="1139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C47537-08D8-4EF7-96D1-A5F7008AEBF6}"/>
              </a:ext>
            </a:extLst>
          </p:cNvPr>
          <p:cNvSpPr txBox="1"/>
          <p:nvPr/>
        </p:nvSpPr>
        <p:spPr>
          <a:xfrm>
            <a:off x="5608317" y="1181159"/>
            <a:ext cx="276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due to the gauge symmetry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590A05-76F8-4716-8CA9-68DAB98B732C}"/>
              </a:ext>
            </a:extLst>
          </p:cNvPr>
          <p:cNvSpPr txBox="1"/>
          <p:nvPr/>
        </p:nvSpPr>
        <p:spPr>
          <a:xfrm>
            <a:off x="304800" y="1889760"/>
            <a:ext cx="533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Then the boundary condition can be rewritten as </a:t>
            </a:r>
            <a:endParaRPr kumimoji="1" lang="ja-JP" altLang="en-US" sz="2000" dirty="0"/>
          </a:p>
        </p:txBody>
      </p:sp>
      <p:pic>
        <p:nvPicPr>
          <p:cNvPr id="13" name="図 12" descr="%pptTeX&#10;\begin{document}&#10;\begin{align*}&#10;\left. A\right|_k = -dg \cdot g^{-1} + g \mathcal{L} g^{-1} = 0 &#10;\end{align*}&#10;\end{document}">
            <a:extLst>
              <a:ext uri="{FF2B5EF4-FFF2-40B4-BE49-F238E27FC236}">
                <a16:creationId xmlns:a16="http://schemas.microsoft.com/office/drawing/2014/main" id="{7C3AA4C5-318C-4C4E-89C7-8E5A09237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41" y="2598855"/>
            <a:ext cx="3665634" cy="342941"/>
          </a:xfrm>
          <a:prstGeom prst="rect">
            <a:avLst/>
          </a:prstGeom>
        </p:spPr>
      </p:pic>
      <p:pic>
        <p:nvPicPr>
          <p:cNvPr id="16" name="図 15" descr="%pptTeX&#10;\begin{document}&#10;\begin{align*}&#10;\left. A\right|_{\infty} = \left. \mathcal{L} \right|_{\infty} = 0 &#10;\end{align*}&#10;\end{document}">
            <a:extLst>
              <a:ext uri="{FF2B5EF4-FFF2-40B4-BE49-F238E27FC236}">
                <a16:creationId xmlns:a16="http://schemas.microsoft.com/office/drawing/2014/main" id="{AFE47937-186B-4D1A-B2F1-9479DCF59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28" y="3257530"/>
            <a:ext cx="1974701" cy="31155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A63C6B-3B32-4149-940A-32FF6F5EE7CC}"/>
              </a:ext>
            </a:extLst>
          </p:cNvPr>
          <p:cNvSpPr txBox="1"/>
          <p:nvPr/>
        </p:nvSpPr>
        <p:spPr>
          <a:xfrm>
            <a:off x="304800" y="3884817"/>
            <a:ext cx="766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Due to the second condition,                     in the Lax form should be </a:t>
            </a:r>
            <a:r>
              <a:rPr kumimoji="1" lang="en-US" altLang="ja-JP" sz="2000" dirty="0">
                <a:solidFill>
                  <a:srgbClr val="FF0000"/>
                </a:solidFill>
              </a:rPr>
              <a:t>zero</a:t>
            </a:r>
            <a:r>
              <a:rPr kumimoji="1" lang="en-US" altLang="ja-JP" sz="2000" dirty="0"/>
              <a:t>. </a:t>
            </a:r>
            <a:endParaRPr kumimoji="1" lang="ja-JP" altLang="en-US" sz="2000" dirty="0"/>
          </a:p>
        </p:txBody>
      </p:sp>
      <p:pic>
        <p:nvPicPr>
          <p:cNvPr id="19" name="図 18" descr="%pptTeX&#10;\begin{document}&#10;\begin{align*}&#10;U_{\tau}\,, ~ U_{\sigma}&#10;\end{align*}&#10;\end{document}">
            <a:extLst>
              <a:ext uri="{FF2B5EF4-FFF2-40B4-BE49-F238E27FC236}">
                <a16:creationId xmlns:a16="http://schemas.microsoft.com/office/drawing/2014/main" id="{66F98738-0C12-4672-AED8-E5D3E0942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47" y="3990160"/>
            <a:ext cx="820625" cy="23672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ACA9FE-1A0D-4C96-A597-9B8612878126}"/>
              </a:ext>
            </a:extLst>
          </p:cNvPr>
          <p:cNvSpPr txBox="1"/>
          <p:nvPr/>
        </p:nvSpPr>
        <p:spPr>
          <a:xfrm>
            <a:off x="304800" y="4470030"/>
            <a:ext cx="232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Thus the Lax form is </a:t>
            </a:r>
            <a:endParaRPr kumimoji="1" lang="ja-JP" altLang="en-US" sz="2000" dirty="0"/>
          </a:p>
        </p:txBody>
      </p:sp>
      <p:pic>
        <p:nvPicPr>
          <p:cNvPr id="27" name="図 26" descr="%pptTeX&#10;\begin{document}&#10;\begin{align*}&#10;\mathcal{L} = \frac{V^{+1}}{z-1} d\sigma^+ + \frac{V^{-1}}{z+1} d\sigma^-&#10;\end{align*}&#10;\end{document}">
            <a:extLst>
              <a:ext uri="{FF2B5EF4-FFF2-40B4-BE49-F238E27FC236}">
                <a16:creationId xmlns:a16="http://schemas.microsoft.com/office/drawing/2014/main" id="{F6B01CA5-42A5-46C1-9451-2FCC74661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64" y="5154204"/>
            <a:ext cx="3358510" cy="6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0ADB4A9-6647-4B0D-B840-89B5A878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48E037-A159-4AC5-8A1C-FC30C36CEC71}"/>
              </a:ext>
            </a:extLst>
          </p:cNvPr>
          <p:cNvSpPr txBox="1"/>
          <p:nvPr/>
        </p:nvSpPr>
        <p:spPr>
          <a:xfrm>
            <a:off x="339634" y="296090"/>
            <a:ext cx="833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Then, by substituting the Lax form into the first boundary condition, we obtain </a:t>
            </a:r>
            <a:endParaRPr kumimoji="1" lang="ja-JP" altLang="en-US" sz="2000" dirty="0"/>
          </a:p>
        </p:txBody>
      </p:sp>
      <p:pic>
        <p:nvPicPr>
          <p:cNvPr id="5" name="図 4" descr="%pptTeX&#10;\begin{document}&#10;\begin{align*}&#10;V^{\pm 1} = (k \mp 1) j_{\pm} \,, \qquad j_{\pm} \equiv g^{-1}\partial_{\pm} g&#10;\end{align*}&#10;\end{document}">
            <a:extLst>
              <a:ext uri="{FF2B5EF4-FFF2-40B4-BE49-F238E27FC236}">
                <a16:creationId xmlns:a16="http://schemas.microsoft.com/office/drawing/2014/main" id="{17A23D92-10DD-4373-B2BD-DB45191D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4" y="977752"/>
            <a:ext cx="4044735" cy="304368"/>
          </a:xfrm>
          <a:prstGeom prst="rect">
            <a:avLst/>
          </a:prstGeom>
        </p:spPr>
      </p:pic>
      <p:pic>
        <p:nvPicPr>
          <p:cNvPr id="6" name="図 5" descr="%pptTeX&#10;\begin{document}&#10;\begin{align*}&#10;\mathcal{L} = \frac{k-1}{z-1} j_+ d\sigma^+ + \frac{k+1}{z+1} j_- d\sigma^-&#10;\end{align*}&#10;\end{document}">
            <a:extLst>
              <a:ext uri="{FF2B5EF4-FFF2-40B4-BE49-F238E27FC236}">
                <a16:creationId xmlns:a16="http://schemas.microsoft.com/office/drawing/2014/main" id="{DEF8E85D-34FA-4682-B052-FE2734B1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30" y="2371846"/>
            <a:ext cx="3616907" cy="57597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FD7623-C878-4882-9F30-AD0FBC24D0C5}"/>
              </a:ext>
            </a:extLst>
          </p:cNvPr>
          <p:cNvSpPr txBox="1"/>
          <p:nvPr/>
        </p:nvSpPr>
        <p:spPr>
          <a:xfrm>
            <a:off x="339634" y="1540408"/>
            <a:ext cx="473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Thus, the Lax form has been determined as </a:t>
            </a:r>
            <a:endParaRPr kumimoji="1" lang="ja-JP" altLang="en-US" sz="20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9C2E2D-C82D-437C-A20C-CAE2A70D934A}"/>
              </a:ext>
            </a:extLst>
          </p:cNvPr>
          <p:cNvSpPr/>
          <p:nvPr/>
        </p:nvSpPr>
        <p:spPr>
          <a:xfrm>
            <a:off x="2063931" y="2129134"/>
            <a:ext cx="4731746" cy="10320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%pptTeX&#10;\begin{document}&#10;\begin{align*}&#10;S[g] = \frac{K}{2} \int_{\mathcal{M}}\! d\sigma \wedge d\tau\, \left\langle  j_+,j_- \right\rangle &#10;+ K\, k\, I_{\rm WZ}[g]&#10;\end{align*}&#10;\end{document}">
            <a:extLst>
              <a:ext uri="{FF2B5EF4-FFF2-40B4-BE49-F238E27FC236}">
                <a16:creationId xmlns:a16="http://schemas.microsoft.com/office/drawing/2014/main" id="{5D2ADD94-C44F-4360-B0CD-DD7596295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04" y="4431504"/>
            <a:ext cx="4886593" cy="62036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2E90A-F275-4E71-9078-21B2E67BA3A5}"/>
              </a:ext>
            </a:extLst>
          </p:cNvPr>
          <p:cNvSpPr txBox="1"/>
          <p:nvPr/>
        </p:nvSpPr>
        <p:spPr>
          <a:xfrm>
            <a:off x="339634" y="3457298"/>
            <a:ext cx="8205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Finally, by putting this Lax form into the master formula, 2D action is given by </a:t>
            </a:r>
            <a:endParaRPr kumimoji="1" lang="ja-JP" altLang="en-US" sz="2000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0D92574-BFA7-43D9-97C1-80F426E3E3AA}"/>
              </a:ext>
            </a:extLst>
          </p:cNvPr>
          <p:cNvSpPr/>
          <p:nvPr/>
        </p:nvSpPr>
        <p:spPr>
          <a:xfrm>
            <a:off x="1637211" y="4119154"/>
            <a:ext cx="5773784" cy="11592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7A04AA-2C50-48FD-AE4D-C942D48716BC}"/>
              </a:ext>
            </a:extLst>
          </p:cNvPr>
          <p:cNvSpPr txBox="1"/>
          <p:nvPr/>
        </p:nvSpPr>
        <p:spPr>
          <a:xfrm>
            <a:off x="339634" y="5680193"/>
            <a:ext cx="671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This is nothing but 2D principal chiral model with the WZ term.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48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9C2E7A-51AC-46AA-A769-AAD6DEBE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2CECEA0-F732-41EF-BFB5-82B54E521C1B}"/>
              </a:ext>
            </a:extLst>
          </p:cNvPr>
          <p:cNvSpPr/>
          <p:nvPr/>
        </p:nvSpPr>
        <p:spPr>
          <a:xfrm>
            <a:off x="1506583" y="1410789"/>
            <a:ext cx="6209211" cy="26648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451D9E-6ED9-4681-9060-2249CFD682D7}"/>
              </a:ext>
            </a:extLst>
          </p:cNvPr>
          <p:cNvSpPr txBox="1"/>
          <p:nvPr/>
        </p:nvSpPr>
        <p:spPr>
          <a:xfrm>
            <a:off x="2908663" y="2438400"/>
            <a:ext cx="3133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0.      Introduction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9078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AD0E6A-2C1D-47D7-ACD2-DC17E2C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07CCA2-D4E0-48E6-9F6A-3AA90600CC1B}"/>
              </a:ext>
            </a:extLst>
          </p:cNvPr>
          <p:cNvSpPr txBox="1"/>
          <p:nvPr/>
        </p:nvSpPr>
        <p:spPr>
          <a:xfrm>
            <a:off x="477852" y="312837"/>
            <a:ext cx="572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2.  Homogeneous Yang-Baxter sigma model  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836537-7901-4AF1-8930-B9B2AA482E3B}"/>
              </a:ext>
            </a:extLst>
          </p:cNvPr>
          <p:cNvSpPr txBox="1"/>
          <p:nvPr/>
        </p:nvSpPr>
        <p:spPr>
          <a:xfrm>
            <a:off x="1125415" y="1084362"/>
            <a:ext cx="7031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 1-form is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the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same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as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the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previous      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(but </a:t>
            </a:r>
            <a:r>
              <a:rPr kumimoji="1" lang="en-US" altLang="ja-JP" sz="2000" i="1" dirty="0"/>
              <a:t>k</a:t>
            </a:r>
            <a:r>
              <a:rPr kumimoji="1" lang="en-US" altLang="ja-JP" sz="2000" dirty="0"/>
              <a:t>=0 for simplicity) 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3E252E-3E4D-47FE-978C-2C1AC53BA707}"/>
              </a:ext>
            </a:extLst>
          </p:cNvPr>
          <p:cNvSpPr txBox="1"/>
          <p:nvPr/>
        </p:nvSpPr>
        <p:spPr>
          <a:xfrm>
            <a:off x="1125415" y="2451153"/>
            <a:ext cx="681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But the boundary condition of</a:t>
            </a:r>
            <a:r>
              <a:rPr kumimoji="1" lang="en-US" altLang="ja-JP" sz="2000" i="1" dirty="0"/>
              <a:t> A </a:t>
            </a:r>
            <a:r>
              <a:rPr kumimoji="1" lang="en-US" altLang="ja-JP" sz="2000" dirty="0"/>
              <a:t>at the poles of </a:t>
            </a:r>
            <a:r>
              <a:rPr kumimoji="1" lang="en-US" altLang="ja-JP" sz="2000" i="1" dirty="0"/>
              <a:t>ω</a:t>
            </a:r>
            <a:r>
              <a:rPr kumimoji="1" lang="ja-JP" altLang="en-US" sz="2000" i="1" dirty="0"/>
              <a:t> </a:t>
            </a:r>
            <a:r>
              <a:rPr kumimoji="1" lang="en-US" altLang="ja-JP" sz="2000" dirty="0"/>
              <a:t>is replaced by</a:t>
            </a:r>
            <a:endParaRPr kumimoji="1" lang="ja-JP" altLang="en-US" sz="2000" dirty="0"/>
          </a:p>
        </p:txBody>
      </p:sp>
      <p:pic>
        <p:nvPicPr>
          <p:cNvPr id="20" name="図 19" descr="%pptTeX&#10;\begin{document}&#10;\begin{align*}&#10;\left. A_i \right|_0  =  -R  \left. \partial_z A_i \right|_0 \,, \quad &#10;\left.  A_i \right|_{\infty} = 0 \quad (i=\tau,~\sigma)&#10;\end{align*}&#10;\end{document}">
            <a:extLst>
              <a:ext uri="{FF2B5EF4-FFF2-40B4-BE49-F238E27FC236}">
                <a16:creationId xmlns:a16="http://schemas.microsoft.com/office/drawing/2014/main" id="{9D1D516C-0678-401D-8AE0-0FF99CAB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40" y="3097699"/>
            <a:ext cx="4932243" cy="28534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13FB34-CF1D-4CB1-8E12-05AF05E4E305}"/>
              </a:ext>
            </a:extLst>
          </p:cNvPr>
          <p:cNvSpPr txBox="1"/>
          <p:nvPr/>
        </p:nvSpPr>
        <p:spPr>
          <a:xfrm>
            <a:off x="1125415" y="3982953"/>
            <a:ext cx="559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Here R is a linear operator from                  satisfying </a:t>
            </a:r>
            <a:endParaRPr kumimoji="1" lang="ja-JP" altLang="en-US" sz="20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D64787-5A6A-4359-88C1-700589052BB7}"/>
              </a:ext>
            </a:extLst>
          </p:cNvPr>
          <p:cNvSpPr txBox="1"/>
          <p:nvPr/>
        </p:nvSpPr>
        <p:spPr>
          <a:xfrm>
            <a:off x="1135500" y="4529502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the homogeneous Yang-Baxter equation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24" name="図 23" descr="%pptTeX&#10;\begin{document}&#10;\begin{align*}&#10;\mathfrak{g} \to \mathfrak{g}&#10;\end{align*}&#10;\end{document}">
            <a:extLst>
              <a:ext uri="{FF2B5EF4-FFF2-40B4-BE49-F238E27FC236}">
                <a16:creationId xmlns:a16="http://schemas.microsoft.com/office/drawing/2014/main" id="{89D475AE-FE41-4200-86FD-3B69FADDA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85" y="4132288"/>
            <a:ext cx="677307" cy="194458"/>
          </a:xfrm>
          <a:prstGeom prst="rect">
            <a:avLst/>
          </a:prstGeom>
        </p:spPr>
      </p:pic>
      <p:pic>
        <p:nvPicPr>
          <p:cNvPr id="26" name="図 25" descr="%pptTeX&#10;\begin{document}&#10;\begin{align*}&#10;[R(x),R(y)] -R([R(x),y] + [x,R(y)]) =0&#10;\end{align*}&#10;\end{document}">
            <a:extLst>
              <a:ext uri="{FF2B5EF4-FFF2-40B4-BE49-F238E27FC236}">
                <a16:creationId xmlns:a16="http://schemas.microsoft.com/office/drawing/2014/main" id="{1946A109-135B-42F8-A7FC-A2CEECCF6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82" y="5244204"/>
            <a:ext cx="4822896" cy="270549"/>
          </a:xfrm>
          <a:prstGeom prst="rect">
            <a:avLst/>
          </a:prstGeom>
        </p:spPr>
      </p:pic>
      <p:pic>
        <p:nvPicPr>
          <p:cNvPr id="27" name="図 26" descr="%pptTeX&#10;\begin{document}&#10;\begin{align*}&#10;R_g \equiv {\rm Ad}_{g^{-1}} \circ R \circ {\rm Ad}_g&#10;\end{align*}&#10;\end{document}">
            <a:extLst>
              <a:ext uri="{FF2B5EF4-FFF2-40B4-BE49-F238E27FC236}">
                <a16:creationId xmlns:a16="http://schemas.microsoft.com/office/drawing/2014/main" id="{E8D40C1D-9D54-4581-8C1A-DA7AEDB8E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87" y="5974264"/>
            <a:ext cx="2264125" cy="24979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6DC819-FB55-4B0B-9DCD-ADCC3A6BE6AD}"/>
              </a:ext>
            </a:extLst>
          </p:cNvPr>
          <p:cNvSpPr txBox="1"/>
          <p:nvPr/>
        </p:nvSpPr>
        <p:spPr>
          <a:xfrm>
            <a:off x="1135682" y="5867217"/>
            <a:ext cx="4064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It is useful to introduce the notation: </a:t>
            </a:r>
            <a:endParaRPr kumimoji="1" lang="ja-JP" altLang="en-US" sz="2000" dirty="0"/>
          </a:p>
        </p:txBody>
      </p:sp>
      <p:pic>
        <p:nvPicPr>
          <p:cNvPr id="4" name="図 3" descr="%pptTeX&#10;\begin{document}&#10;\begin{align*}&#10;K~:~\mbox{a real constant}&#10;\end{align*}&#10;\end{document}">
            <a:extLst>
              <a:ext uri="{FF2B5EF4-FFF2-40B4-BE49-F238E27FC236}">
                <a16:creationId xmlns:a16="http://schemas.microsoft.com/office/drawing/2014/main" id="{EB2926A7-4AF2-4920-9260-CDAFF431C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16" y="1823872"/>
            <a:ext cx="2207214" cy="180507"/>
          </a:xfrm>
          <a:prstGeom prst="rect">
            <a:avLst/>
          </a:prstGeom>
        </p:spPr>
      </p:pic>
      <p:pic>
        <p:nvPicPr>
          <p:cNvPr id="5" name="図 4" descr="%pptTeX&#10;\begin{document}&#10;\begin{align*}&#10;\omega = \varphi(z)\, dz = K \frac{1-z^2}{z^2}\, dz&#10;\end{align*}&#10;\end{document}">
            <a:extLst>
              <a:ext uri="{FF2B5EF4-FFF2-40B4-BE49-F238E27FC236}">
                <a16:creationId xmlns:a16="http://schemas.microsoft.com/office/drawing/2014/main" id="{AEE63B7A-424C-41FC-A770-B2FF5DAF9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06" y="1622536"/>
            <a:ext cx="2755363" cy="5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7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BE5D5D6-EB10-4A63-86E5-36DBD6C3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2" name="図 11" descr="%pptTeX&#10;\begin{document}&#10;\begin{align*}&#10;\mathcal{L} = \frac{1}{z-1} \, \frac{-1}{1+R_g}\, j_+\, d\sigma^+ &#10;+ \frac{1}{z+1} \, \frac{1}{1-R_g}\, j_-\, d\sigma^- &#10;\end{align*}&#10;\end{document}">
            <a:extLst>
              <a:ext uri="{FF2B5EF4-FFF2-40B4-BE49-F238E27FC236}">
                <a16:creationId xmlns:a16="http://schemas.microsoft.com/office/drawing/2014/main" id="{BE6AC76B-5625-47A7-8EFA-9847B6FC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1" y="355690"/>
            <a:ext cx="5015625" cy="56780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BA98532-68D1-422E-9717-D7DABB4B7541}"/>
              </a:ext>
            </a:extLst>
          </p:cNvPr>
          <p:cNvSpPr txBox="1"/>
          <p:nvPr/>
        </p:nvSpPr>
        <p:spPr>
          <a:xfrm>
            <a:off x="413756" y="393930"/>
            <a:ext cx="115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Lax form: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DCB6E4-205A-4F51-B07E-5F7F3648E58A}"/>
              </a:ext>
            </a:extLst>
          </p:cNvPr>
          <p:cNvSpPr txBox="1"/>
          <p:nvPr/>
        </p:nvSpPr>
        <p:spPr>
          <a:xfrm>
            <a:off x="429441" y="1374132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2D action: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pic>
        <p:nvPicPr>
          <p:cNvPr id="19" name="図 18" descr="%pptTeX&#10;\begin{document}&#10;\begin{align*}&#10;S[g] = \frac{K}{2} \int_{\mathcal{M}}\! d\sigma \wedge d\tau\, &#10;\left\langle  j_+, \frac{1}{1-R_g}\,j_- \right\rangle &#10;\end{align*}&#10;\end{document}">
            <a:extLst>
              <a:ext uri="{FF2B5EF4-FFF2-40B4-BE49-F238E27FC236}">
                <a16:creationId xmlns:a16="http://schemas.microsoft.com/office/drawing/2014/main" id="{7B0D399A-2806-46E0-A513-AC2DCE9AC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09" y="1324824"/>
            <a:ext cx="4015783" cy="59470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96C138-0B77-410A-A2C6-030A03E0B1C5}"/>
              </a:ext>
            </a:extLst>
          </p:cNvPr>
          <p:cNvSpPr txBox="1"/>
          <p:nvPr/>
        </p:nvSpPr>
        <p:spPr>
          <a:xfrm>
            <a:off x="2210002" y="2112252"/>
            <a:ext cx="438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Homogeneous Yang-Baxter sigma model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C4DE01-62B6-4A0C-A473-4A74BC591CAD}"/>
              </a:ext>
            </a:extLst>
          </p:cNvPr>
          <p:cNvSpPr txBox="1"/>
          <p:nvPr/>
        </p:nvSpPr>
        <p:spPr>
          <a:xfrm>
            <a:off x="1061281" y="2614697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Klimcik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, hep-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/0210095, 0802.3518]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C84B71-E27F-42F2-B6A1-6EC6F01C8F93}"/>
              </a:ext>
            </a:extLst>
          </p:cNvPr>
          <p:cNvSpPr txBox="1"/>
          <p:nvPr/>
        </p:nvSpPr>
        <p:spPr>
          <a:xfrm>
            <a:off x="4016665" y="2616248"/>
            <a:ext cx="274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Delduc-Magro-Vicedo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, 1308.3581]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C9ED58-01C9-48E1-96D4-61C96DA4DADD}"/>
              </a:ext>
            </a:extLst>
          </p:cNvPr>
          <p:cNvSpPr txBox="1"/>
          <p:nvPr/>
        </p:nvSpPr>
        <p:spPr>
          <a:xfrm>
            <a:off x="6761584" y="2613425"/>
            <a:ext cx="231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[Matsumoto-KY, 1501.03665]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D9E5E5D-600A-41CC-A199-160A65BA5E4F}"/>
              </a:ext>
            </a:extLst>
          </p:cNvPr>
          <p:cNvGrpSpPr/>
          <p:nvPr/>
        </p:nvGrpSpPr>
        <p:grpSpPr>
          <a:xfrm>
            <a:off x="237727" y="3285289"/>
            <a:ext cx="8850592" cy="3110374"/>
            <a:chOff x="237727" y="3285289"/>
            <a:chExt cx="8850592" cy="3110374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BBE872D-6485-4BE2-B6F6-F6EEF31F3D0A}"/>
                </a:ext>
              </a:extLst>
            </p:cNvPr>
            <p:cNvSpPr txBox="1"/>
            <p:nvPr/>
          </p:nvSpPr>
          <p:spPr>
            <a:xfrm>
              <a:off x="5941419" y="5187810"/>
              <a:ext cx="3057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[Kawaguchi-Matsumoto-KY, 1401.4855]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361E242-2945-47CE-9AF9-B42F8EFB3C3E}"/>
                </a:ext>
              </a:extLst>
            </p:cNvPr>
            <p:cNvSpPr txBox="1"/>
            <p:nvPr/>
          </p:nvSpPr>
          <p:spPr>
            <a:xfrm>
              <a:off x="237727" y="3285289"/>
              <a:ext cx="2066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C00000"/>
                  </a:solidFill>
                </a:rPr>
                <a:t>My related works:</a:t>
              </a:r>
              <a:endParaRPr kumimoji="1"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663F1F6-8FC2-4921-97DA-59EE2BCE0658}"/>
                </a:ext>
              </a:extLst>
            </p:cNvPr>
            <p:cNvSpPr txBox="1"/>
            <p:nvPr/>
          </p:nvSpPr>
          <p:spPr>
            <a:xfrm>
              <a:off x="931817" y="3770806"/>
              <a:ext cx="616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solidFill>
                    <a:schemeClr val="tx2"/>
                  </a:solidFill>
                </a:rPr>
                <a:t>Generalization of the DLMV method to symmetric coset case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01CA6BB-BFB3-4729-8363-B1454A61FB40}"/>
                </a:ext>
              </a:extLst>
            </p:cNvPr>
            <p:cNvSpPr txBox="1"/>
            <p:nvPr/>
          </p:nvSpPr>
          <p:spPr>
            <a:xfrm>
              <a:off x="5974249" y="4112631"/>
              <a:ext cx="3024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[Fukushima-Sakamoto-KY, 2005.04950]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705B1C8-7343-4131-AF23-57E56065FD69}"/>
                </a:ext>
              </a:extLst>
            </p:cNvPr>
            <p:cNvSpPr txBox="1"/>
            <p:nvPr/>
          </p:nvSpPr>
          <p:spPr>
            <a:xfrm>
              <a:off x="1617928" y="4339398"/>
              <a:ext cx="4278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Introduction of 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the grading automorphism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75659A9-3D0A-4AE4-8FB7-27319E5A3651}"/>
                </a:ext>
              </a:extLst>
            </p:cNvPr>
            <p:cNvSpPr txBox="1"/>
            <p:nvPr/>
          </p:nvSpPr>
          <p:spPr>
            <a:xfrm>
              <a:off x="436207" y="4847465"/>
              <a:ext cx="8652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In particular, we have derived homogeneous YB deformed AdS</a:t>
              </a:r>
              <a:r>
                <a:rPr kumimoji="1" lang="en-US" altLang="ja-JP" baseline="-25000" dirty="0"/>
                <a:t>5</a:t>
              </a:r>
              <a:r>
                <a:rPr kumimoji="1" lang="en-US" altLang="ja-JP" dirty="0"/>
                <a:t>xS</a:t>
              </a:r>
              <a:r>
                <a:rPr kumimoji="1" lang="en-US" altLang="ja-JP" baseline="30000" dirty="0"/>
                <a:t>5</a:t>
              </a:r>
              <a:r>
                <a:rPr kumimoji="1" lang="en-US" altLang="ja-JP" dirty="0"/>
                <a:t> superstring from 4D CS 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F400A0B-B673-49F0-A462-47BBCB172FE8}"/>
                </a:ext>
              </a:extLst>
            </p:cNvPr>
            <p:cNvSpPr txBox="1"/>
            <p:nvPr/>
          </p:nvSpPr>
          <p:spPr>
            <a:xfrm>
              <a:off x="3139527" y="5459188"/>
              <a:ext cx="2224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Sakamoto’s talk today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2719E68-E910-4B15-8F52-178E53005029}"/>
                </a:ext>
              </a:extLst>
            </p:cNvPr>
            <p:cNvSpPr txBox="1"/>
            <p:nvPr/>
          </p:nvSpPr>
          <p:spPr>
            <a:xfrm>
              <a:off x="896981" y="6026331"/>
              <a:ext cx="5182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c.f.</a:t>
              </a:r>
              <a:r>
                <a:rPr kumimoji="1" lang="ja-JP" altLang="en-US" dirty="0"/>
                <a:t>  </a:t>
              </a:r>
              <a:r>
                <a:rPr kumimoji="1" lang="en-US" altLang="ja-JP" dirty="0"/>
                <a:t> λ-deformation of AdS</a:t>
              </a:r>
              <a:r>
                <a:rPr kumimoji="1" lang="en-US" altLang="ja-JP" baseline="-25000" dirty="0"/>
                <a:t>5</a:t>
              </a:r>
              <a:r>
                <a:rPr kumimoji="1" lang="en-US" altLang="ja-JP" dirty="0"/>
                <a:t>xS</a:t>
              </a:r>
              <a:r>
                <a:rPr kumimoji="1" lang="en-US" altLang="ja-JP" baseline="30000" dirty="0"/>
                <a:t>5</a:t>
              </a:r>
              <a:r>
                <a:rPr kumimoji="1" lang="en-US" altLang="ja-JP" dirty="0"/>
                <a:t> superstring from 4D CS</a:t>
              </a:r>
              <a:endParaRPr kumimoji="1" lang="ja-JP" altLang="en-US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A60CB5E-1C85-4631-B125-8B71F59D8808}"/>
                </a:ext>
              </a:extLst>
            </p:cNvPr>
            <p:cNvSpPr txBox="1"/>
            <p:nvPr/>
          </p:nvSpPr>
          <p:spPr>
            <a:xfrm>
              <a:off x="6365189" y="6048574"/>
              <a:ext cx="2242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[Tian-He-Chen, 2007.00422]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0EFB5D9-DF83-4CF0-9C69-235EFEAB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A91864-6593-4FA9-BD37-1EC4CB5A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3396" y="-1003300"/>
            <a:ext cx="14404622" cy="81026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F23DBBE-554C-408E-847A-932BF2D33FAE}"/>
              </a:ext>
            </a:extLst>
          </p:cNvPr>
          <p:cNvSpPr/>
          <p:nvPr/>
        </p:nvSpPr>
        <p:spPr>
          <a:xfrm>
            <a:off x="5962918" y="1159099"/>
            <a:ext cx="2382592" cy="4893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77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CBE482-11A7-40D0-9B5E-E6BB1682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DDF3C7-117E-4183-B991-D1CE39F5A7F1}"/>
              </a:ext>
            </a:extLst>
          </p:cNvPr>
          <p:cNvSpPr txBox="1"/>
          <p:nvPr/>
        </p:nvSpPr>
        <p:spPr>
          <a:xfrm>
            <a:off x="5658030" y="618087"/>
            <a:ext cx="30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[Fukushima-Sakamoto-KY, 2012.07370]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8A3719-2422-47A8-AA32-26E9C2F71381}"/>
              </a:ext>
            </a:extLst>
          </p:cNvPr>
          <p:cNvSpPr txBox="1"/>
          <p:nvPr/>
        </p:nvSpPr>
        <p:spPr>
          <a:xfrm>
            <a:off x="723900" y="748715"/>
            <a:ext cx="412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tx2"/>
                </a:solidFill>
              </a:rPr>
              <a:t>Generalization to include order defects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B56FA3-8833-42DF-B6ED-5691EF841857}"/>
              </a:ext>
            </a:extLst>
          </p:cNvPr>
          <p:cNvSpPr txBox="1"/>
          <p:nvPr/>
        </p:nvSpPr>
        <p:spPr>
          <a:xfrm>
            <a:off x="5658030" y="907182"/>
            <a:ext cx="304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[Fukushima-Sakamoto-KY, 2111.nnnnn]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35B8DC-CA3A-43EC-B067-5B755B92DC8A}"/>
              </a:ext>
            </a:extLst>
          </p:cNvPr>
          <p:cNvSpPr txBox="1"/>
          <p:nvPr/>
        </p:nvSpPr>
        <p:spPr>
          <a:xfrm>
            <a:off x="626258" y="1367462"/>
            <a:ext cx="8258736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dirty="0"/>
              <a:t>We have derived the </a:t>
            </a:r>
            <a:r>
              <a:rPr kumimoji="1" lang="en-US" altLang="ja-JP" dirty="0" err="1"/>
              <a:t>Faddeev-Reshetikhin</a:t>
            </a:r>
            <a:r>
              <a:rPr kumimoji="1" lang="en-US" altLang="ja-JP" dirty="0"/>
              <a:t> model  and non-abelian Toda field theories </a:t>
            </a:r>
          </a:p>
          <a:p>
            <a:pPr>
              <a:lnSpc>
                <a:spcPct val="125000"/>
              </a:lnSpc>
            </a:pPr>
            <a:r>
              <a:rPr kumimoji="1" lang="en-US" altLang="ja-JP" dirty="0"/>
              <a:t>including (complex) sine-Gordon model and Liouville theory. 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862CA0-2C0B-476C-B9C2-9E414A1CB0F3}"/>
              </a:ext>
            </a:extLst>
          </p:cNvPr>
          <p:cNvSpPr txBox="1"/>
          <p:nvPr/>
        </p:nvSpPr>
        <p:spPr>
          <a:xfrm>
            <a:off x="2657579" y="2274822"/>
            <a:ext cx="230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Fukushima’s talk today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9A7862E-7570-4B82-AAB3-59EAB0214BEF}"/>
              </a:ext>
            </a:extLst>
          </p:cNvPr>
          <p:cNvGrpSpPr/>
          <p:nvPr/>
        </p:nvGrpSpPr>
        <p:grpSpPr>
          <a:xfrm>
            <a:off x="723900" y="2933418"/>
            <a:ext cx="8050239" cy="3351474"/>
            <a:chOff x="723900" y="2842888"/>
            <a:chExt cx="8050239" cy="3351474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E1E8A93-6B93-4E07-B619-5014F803F44E}"/>
                </a:ext>
              </a:extLst>
            </p:cNvPr>
            <p:cNvSpPr txBox="1"/>
            <p:nvPr/>
          </p:nvSpPr>
          <p:spPr>
            <a:xfrm>
              <a:off x="5674060" y="4822700"/>
              <a:ext cx="3100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Arutyunov</a:t>
              </a:r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-</a:t>
              </a:r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Bassi</a:t>
              </a:r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-Lacroix, 2010.05573]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77C1C1C-AA58-428B-A301-9FF0EFF536CF}"/>
                </a:ext>
              </a:extLst>
            </p:cNvPr>
            <p:cNvSpPr txBox="1"/>
            <p:nvPr/>
          </p:nvSpPr>
          <p:spPr>
            <a:xfrm>
              <a:off x="5674060" y="3217135"/>
              <a:ext cx="3024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[Fukushima-Sakamoto-KY, 2105.14920]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27D4AA9-406F-4A8B-9190-3DF59E398D15}"/>
                </a:ext>
              </a:extLst>
            </p:cNvPr>
            <p:cNvSpPr txBox="1"/>
            <p:nvPr/>
          </p:nvSpPr>
          <p:spPr>
            <a:xfrm>
              <a:off x="723900" y="2842888"/>
              <a:ext cx="5407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solidFill>
                    <a:schemeClr val="tx2"/>
                  </a:solidFill>
                </a:rPr>
                <a:t>Derivation of Integrable T</a:t>
              </a:r>
              <a:r>
                <a:rPr kumimoji="1" lang="en-US" altLang="ja-JP" baseline="30000" dirty="0">
                  <a:solidFill>
                    <a:schemeClr val="tx2"/>
                  </a:solidFill>
                </a:rPr>
                <a:t>1,1</a:t>
              </a:r>
              <a:r>
                <a:rPr kumimoji="1" lang="en-US" altLang="ja-JP" dirty="0">
                  <a:solidFill>
                    <a:schemeClr val="tx2"/>
                  </a:solidFill>
                </a:rPr>
                <a:t> sigma model from 4D CS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2CA725F-3FCC-4010-B726-934DF31E2775}"/>
                </a:ext>
              </a:extLst>
            </p:cNvPr>
            <p:cNvSpPr txBox="1"/>
            <p:nvPr/>
          </p:nvSpPr>
          <p:spPr>
            <a:xfrm>
              <a:off x="905689" y="3660449"/>
              <a:ext cx="6345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It is well known that the usual T</a:t>
              </a:r>
              <a:r>
                <a:rPr kumimoji="1" lang="en-US" altLang="ja-JP" baseline="30000" dirty="0"/>
                <a:t>1,1</a:t>
              </a:r>
              <a:r>
                <a:rPr kumimoji="1" lang="en-US" altLang="ja-JP" dirty="0"/>
                <a:t> sigma model is non-integrable. </a:t>
              </a:r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2EB0AC-D6CD-4D52-AD2A-E1B73579B59B}"/>
                </a:ext>
              </a:extLst>
            </p:cNvPr>
            <p:cNvSpPr txBox="1"/>
            <p:nvPr/>
          </p:nvSpPr>
          <p:spPr>
            <a:xfrm>
              <a:off x="905689" y="4447263"/>
              <a:ext cx="595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But recently, a modified T</a:t>
              </a:r>
              <a:r>
                <a:rPr kumimoji="1" lang="en-US" altLang="ja-JP" baseline="30000" dirty="0"/>
                <a:t>1,1</a:t>
              </a:r>
              <a:r>
                <a:rPr kumimoji="1" lang="en-US" altLang="ja-JP" dirty="0"/>
                <a:t> has been shown to be integrable.</a:t>
              </a:r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71C5BBE-6CC8-46A6-80CC-7C796FAE8F77}"/>
                </a:ext>
              </a:extLst>
            </p:cNvPr>
            <p:cNvSpPr txBox="1"/>
            <p:nvPr/>
          </p:nvSpPr>
          <p:spPr>
            <a:xfrm>
              <a:off x="2966510" y="5825030"/>
              <a:ext cx="1995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Kushiro’s talk today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9343DE1-EE1A-4B72-9873-01BB5B07FE7C}"/>
                </a:ext>
              </a:extLst>
            </p:cNvPr>
            <p:cNvSpPr txBox="1"/>
            <p:nvPr/>
          </p:nvSpPr>
          <p:spPr>
            <a:xfrm>
              <a:off x="905689" y="5254635"/>
              <a:ext cx="590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We have studied classical chaos apart from integrable points.</a:t>
              </a:r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56A1A2E-9DD9-49A6-9D48-D17EBBF96239}"/>
                </a:ext>
              </a:extLst>
            </p:cNvPr>
            <p:cNvSpPr txBox="1"/>
            <p:nvPr/>
          </p:nvSpPr>
          <p:spPr>
            <a:xfrm>
              <a:off x="5658030" y="5639501"/>
              <a:ext cx="2352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[Ishii-Kushiro-KY, 2103.12416]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191C050-82E9-4FAD-85F4-764300B41B67}"/>
                </a:ext>
              </a:extLst>
            </p:cNvPr>
            <p:cNvSpPr txBox="1"/>
            <p:nvPr/>
          </p:nvSpPr>
          <p:spPr>
            <a:xfrm>
              <a:off x="5658030" y="4050549"/>
              <a:ext cx="245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Basu</a:t>
              </a:r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-Pando Zayas, 1103.4107]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404D3E-3343-4C3A-B5C6-A75100B576C2}"/>
              </a:ext>
            </a:extLst>
          </p:cNvPr>
          <p:cNvSpPr txBox="1"/>
          <p:nvPr/>
        </p:nvSpPr>
        <p:spPr>
          <a:xfrm>
            <a:off x="461168" y="200427"/>
            <a:ext cx="182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My other works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9C2E7A-51AC-46AA-A769-AAD6DEBE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2CECEA0-F732-41EF-BFB5-82B54E521C1B}"/>
              </a:ext>
            </a:extLst>
          </p:cNvPr>
          <p:cNvSpPr/>
          <p:nvPr/>
        </p:nvSpPr>
        <p:spPr>
          <a:xfrm>
            <a:off x="731521" y="1306281"/>
            <a:ext cx="7698377" cy="26648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451D9E-6ED9-4681-9060-2249CFD682D7}"/>
              </a:ext>
            </a:extLst>
          </p:cNvPr>
          <p:cNvSpPr txBox="1"/>
          <p:nvPr/>
        </p:nvSpPr>
        <p:spPr>
          <a:xfrm>
            <a:off x="1578893" y="2346304"/>
            <a:ext cx="5646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3.         Summary and Discussion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847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F7097D8-F83B-40A7-847C-BD9B5F99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9CC495-052A-486B-8F82-EEF7363EF8AE}"/>
              </a:ext>
            </a:extLst>
          </p:cNvPr>
          <p:cNvSpPr txBox="1"/>
          <p:nvPr/>
        </p:nvSpPr>
        <p:spPr>
          <a:xfrm>
            <a:off x="283219" y="306558"/>
            <a:ext cx="388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3)     Summary and Discussion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8C8D62-E1F2-4556-860C-1B55542D0536}"/>
              </a:ext>
            </a:extLst>
          </p:cNvPr>
          <p:cNvSpPr txBox="1"/>
          <p:nvPr/>
        </p:nvSpPr>
        <p:spPr>
          <a:xfrm>
            <a:off x="1853410" y="942866"/>
            <a:ext cx="591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We have discussed how to derive 2D ISMs from 4D CS. 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F9F02-AFB0-4151-90E6-D9EE84D88869}"/>
              </a:ext>
            </a:extLst>
          </p:cNvPr>
          <p:cNvSpPr txBox="1"/>
          <p:nvPr/>
        </p:nvSpPr>
        <p:spPr>
          <a:xfrm>
            <a:off x="582088" y="1478392"/>
            <a:ext cx="570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particular, superstring on AdS</a:t>
            </a:r>
            <a:r>
              <a:rPr kumimoji="1" lang="en-US" altLang="ja-JP" sz="2000" baseline="-25000" dirty="0"/>
              <a:t>5</a:t>
            </a:r>
            <a:r>
              <a:rPr kumimoji="1" lang="en-US" altLang="ja-JP" sz="2000" dirty="0"/>
              <a:t>xS</a:t>
            </a:r>
            <a:r>
              <a:rPr kumimoji="1" lang="en-US" altLang="ja-JP" sz="2000" baseline="30000" dirty="0"/>
              <a:t>5</a:t>
            </a:r>
            <a:r>
              <a:rPr kumimoji="1" lang="en-US" altLang="ja-JP" sz="2000" dirty="0"/>
              <a:t> is also included.</a:t>
            </a:r>
            <a:endParaRPr kumimoji="1" lang="ja-JP" altLang="en-US" sz="20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979364C-CCE0-4CA9-ABE1-53E5609CC15E}"/>
              </a:ext>
            </a:extLst>
          </p:cNvPr>
          <p:cNvSpPr/>
          <p:nvPr/>
        </p:nvSpPr>
        <p:spPr>
          <a:xfrm>
            <a:off x="1243812" y="2329496"/>
            <a:ext cx="618309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4E0745-26B4-497C-B70A-17A3AF258671}"/>
              </a:ext>
            </a:extLst>
          </p:cNvPr>
          <p:cNvSpPr txBox="1"/>
          <p:nvPr/>
        </p:nvSpPr>
        <p:spPr>
          <a:xfrm>
            <a:off x="2566642" y="2228502"/>
            <a:ext cx="3424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The origin of kappa-symmetry?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6A7AACB2-F3B3-48BE-B535-65C9A90AA7BE}"/>
              </a:ext>
            </a:extLst>
          </p:cNvPr>
          <p:cNvSpPr/>
          <p:nvPr/>
        </p:nvSpPr>
        <p:spPr>
          <a:xfrm>
            <a:off x="2281647" y="2073683"/>
            <a:ext cx="3910149" cy="67926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AB765B-6473-4D16-AE8C-4AF0CE8A81ED}"/>
              </a:ext>
            </a:extLst>
          </p:cNvPr>
          <p:cNvSpPr txBox="1"/>
          <p:nvPr/>
        </p:nvSpPr>
        <p:spPr>
          <a:xfrm>
            <a:off x="520137" y="3105849"/>
            <a:ext cx="7930376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dirty="0">
                <a:solidFill>
                  <a:srgbClr val="C00000"/>
                </a:solidFill>
              </a:rPr>
              <a:t>Kappa symmetry:   </a:t>
            </a:r>
            <a:r>
              <a:rPr kumimoji="1" lang="en-US" altLang="ja-JP" dirty="0"/>
              <a:t>A fermionic gauge symmetry in the Green-Schwarz formulation </a:t>
            </a:r>
          </a:p>
          <a:p>
            <a:pPr>
              <a:lnSpc>
                <a:spcPct val="125000"/>
              </a:lnSpc>
            </a:pPr>
            <a:r>
              <a:rPr kumimoji="1" lang="en-US" altLang="ja-JP" dirty="0"/>
              <a:t>                                  of superstring theory which is based on space-time fermions. </a:t>
            </a:r>
          </a:p>
          <a:p>
            <a:pPr>
              <a:lnSpc>
                <a:spcPct val="125000"/>
              </a:lnSpc>
            </a:pPr>
            <a:r>
              <a:rPr kumimoji="1" lang="en-US" altLang="ja-JP" dirty="0"/>
              <a:t>                                  It is necessary to remove the redundant space-time fermions. </a:t>
            </a:r>
          </a:p>
          <a:p>
            <a:pPr>
              <a:lnSpc>
                <a:spcPct val="125000"/>
              </a:lnSpc>
            </a:pPr>
            <a:r>
              <a:rPr kumimoji="1" lang="en-US" altLang="ja-JP" dirty="0"/>
              <a:t>                                  But it was introduced in a heuristic way and its origin is unclear. 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DF958C-08D6-4C39-BA22-6FDECBECF859}"/>
              </a:ext>
            </a:extLst>
          </p:cNvPr>
          <p:cNvSpPr txBox="1"/>
          <p:nvPr/>
        </p:nvSpPr>
        <p:spPr>
          <a:xfrm>
            <a:off x="2326951" y="5293118"/>
            <a:ext cx="4801123" cy="833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/>
              <a:t>The unified theory of 2D ISMs may reveal </a:t>
            </a:r>
          </a:p>
          <a:p>
            <a:pPr>
              <a:lnSpc>
                <a:spcPct val="125000"/>
              </a:lnSpc>
            </a:pPr>
            <a:r>
              <a:rPr kumimoji="1" lang="en-US" altLang="ja-JP" sz="2000" dirty="0"/>
              <a:t>the fundamental symmetry of String Theory.</a:t>
            </a:r>
            <a:endParaRPr kumimoji="1" lang="ja-JP" altLang="en-US" sz="20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934A0E7-B3A7-459E-9969-88743AF84E50}"/>
              </a:ext>
            </a:extLst>
          </p:cNvPr>
          <p:cNvSpPr/>
          <p:nvPr/>
        </p:nvSpPr>
        <p:spPr>
          <a:xfrm>
            <a:off x="1937442" y="5091498"/>
            <a:ext cx="5441132" cy="117776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58C2AF-9B19-4B16-ACC9-1A27C8AA37E8}"/>
              </a:ext>
            </a:extLst>
          </p:cNvPr>
          <p:cNvSpPr txBox="1"/>
          <p:nvPr/>
        </p:nvSpPr>
        <p:spPr>
          <a:xfrm>
            <a:off x="582088" y="4821724"/>
            <a:ext cx="2294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solidFill>
                  <a:srgbClr val="C00000"/>
                </a:solidFill>
              </a:rPr>
              <a:t>Take-home message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36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4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32C5B0-D041-4234-AFEC-3E299A1775E2}"/>
              </a:ext>
            </a:extLst>
          </p:cNvPr>
          <p:cNvSpPr txBox="1"/>
          <p:nvPr/>
        </p:nvSpPr>
        <p:spPr>
          <a:xfrm>
            <a:off x="1143002" y="1999615"/>
            <a:ext cx="6858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attention!</a:t>
            </a:r>
          </a:p>
        </p:txBody>
      </p:sp>
      <p:sp>
        <p:nvSpPr>
          <p:cNvPr id="48" name="Rectangle 4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F59AD33-0CB5-4B41-B08C-C5C5D0F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6764" y="6356350"/>
            <a:ext cx="9516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AE4A954-5C42-4429-89CD-6140E7FCFE14}" type="slidenum">
              <a:rPr kumimoji="1" lang="en-US" altLang="ja-JP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26</a:t>
            </a:fld>
            <a:endParaRPr kumimoji="1" lang="en-US" altLang="ja-JP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05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016787-4EB0-4F10-85C8-7416EEE9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8DED7-4611-45EE-BF0E-B5C3C9D7437B}"/>
              </a:ext>
            </a:extLst>
          </p:cNvPr>
          <p:cNvSpPr txBox="1"/>
          <p:nvPr/>
        </p:nvSpPr>
        <p:spPr>
          <a:xfrm>
            <a:off x="953189" y="820835"/>
            <a:ext cx="723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But 4D CS scenario might be a tip of the iceberg!</a:t>
            </a:r>
            <a:endParaRPr kumimoji="1" lang="ja-JP" altLang="en-US" sz="2800" dirty="0"/>
          </a:p>
        </p:txBody>
      </p:sp>
      <p:pic>
        <p:nvPicPr>
          <p:cNvPr id="5" name="図 4" descr="建物, 鳥 が含まれている画像&#10;&#10;自動的に生成された説明">
            <a:extLst>
              <a:ext uri="{FF2B5EF4-FFF2-40B4-BE49-F238E27FC236}">
                <a16:creationId xmlns:a16="http://schemas.microsoft.com/office/drawing/2014/main" id="{39A466BF-D9E0-4D8E-AE00-51F4F2A8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85" y="1880735"/>
            <a:ext cx="4156430" cy="41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1B7504-31CA-4EF3-810F-71E3C974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1ABB01-F922-4F78-B042-C2AF545348BF}"/>
              </a:ext>
            </a:extLst>
          </p:cNvPr>
          <p:cNvSpPr txBox="1"/>
          <p:nvPr/>
        </p:nvSpPr>
        <p:spPr>
          <a:xfrm>
            <a:off x="269469" y="160847"/>
            <a:ext cx="309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solidFill>
                  <a:srgbClr val="0070C0"/>
                </a:solidFill>
              </a:rPr>
              <a:t>Current understanding:</a:t>
            </a:r>
            <a:endParaRPr kumimoji="1" lang="ja-JP" altLang="en-US" sz="2400" u="sng" dirty="0">
              <a:solidFill>
                <a:srgbClr val="0070C0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5EDCFC4-426B-4419-84D0-419F34FA88B0}"/>
              </a:ext>
            </a:extLst>
          </p:cNvPr>
          <p:cNvSpPr/>
          <p:nvPr/>
        </p:nvSpPr>
        <p:spPr>
          <a:xfrm>
            <a:off x="296079" y="2873836"/>
            <a:ext cx="2420419" cy="181138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09023C-D06D-4759-9A2F-127D0ED768E3}"/>
              </a:ext>
            </a:extLst>
          </p:cNvPr>
          <p:cNvSpPr txBox="1"/>
          <p:nvPr/>
        </p:nvSpPr>
        <p:spPr>
          <a:xfrm>
            <a:off x="3997964" y="5677751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2D ISM 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F2596A-55F2-4777-9C18-B7B33F010C87}"/>
              </a:ext>
            </a:extLst>
          </p:cNvPr>
          <p:cNvSpPr txBox="1"/>
          <p:nvPr/>
        </p:nvSpPr>
        <p:spPr>
          <a:xfrm>
            <a:off x="652250" y="3791340"/>
            <a:ext cx="149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Costello-Yamazaki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F9936A-812E-4C57-A871-ED8D4D7C45A3}"/>
              </a:ext>
            </a:extLst>
          </p:cNvPr>
          <p:cNvSpPr txBox="1"/>
          <p:nvPr/>
        </p:nvSpPr>
        <p:spPr>
          <a:xfrm>
            <a:off x="352989" y="4099117"/>
            <a:ext cx="2346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Delduc-Laxroix-Magro-Vicedo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8FCF831-5CC8-482F-A247-A252181BD900}"/>
              </a:ext>
            </a:extLst>
          </p:cNvPr>
          <p:cNvSpPr/>
          <p:nvPr/>
        </p:nvSpPr>
        <p:spPr>
          <a:xfrm>
            <a:off x="3361790" y="5486403"/>
            <a:ext cx="2420419" cy="8534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729D6C3-07EE-4659-872B-ED0A6F6CE3D1}"/>
              </a:ext>
            </a:extLst>
          </p:cNvPr>
          <p:cNvSpPr txBox="1"/>
          <p:nvPr/>
        </p:nvSpPr>
        <p:spPr>
          <a:xfrm>
            <a:off x="1040163" y="31890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4D CS </a:t>
            </a:r>
            <a:endParaRPr kumimoji="1" lang="ja-JP" altLang="en-US" sz="2400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A601869-7A55-4023-B3D8-184DF0663035}"/>
              </a:ext>
            </a:extLst>
          </p:cNvPr>
          <p:cNvGrpSpPr/>
          <p:nvPr/>
        </p:nvGrpSpPr>
        <p:grpSpPr>
          <a:xfrm>
            <a:off x="1733006" y="1027668"/>
            <a:ext cx="5599612" cy="1168393"/>
            <a:chOff x="1733006" y="879615"/>
            <a:chExt cx="5599612" cy="1168393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C99408FC-2A89-471D-B275-C48E7231A80C}"/>
                </a:ext>
              </a:extLst>
            </p:cNvPr>
            <p:cNvSpPr/>
            <p:nvPr/>
          </p:nvSpPr>
          <p:spPr>
            <a:xfrm>
              <a:off x="1733006" y="879615"/>
              <a:ext cx="5599612" cy="116839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A08F042-F0FB-4D38-A356-280D561BA3E3}"/>
                </a:ext>
              </a:extLst>
            </p:cNvPr>
            <p:cNvSpPr txBox="1"/>
            <p:nvPr/>
          </p:nvSpPr>
          <p:spPr>
            <a:xfrm>
              <a:off x="2136175" y="1067979"/>
              <a:ext cx="4972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6D holomorphic </a:t>
              </a:r>
              <a:r>
                <a:rPr kumimoji="1" lang="en-US" altLang="ja-JP" sz="2400" dirty="0" err="1"/>
                <a:t>Chern</a:t>
              </a:r>
              <a:r>
                <a:rPr kumimoji="1" lang="en-US" altLang="ja-JP" sz="2400" dirty="0"/>
                <a:t>-Simons theory </a:t>
              </a:r>
              <a:endParaRPr kumimoji="1" lang="ja-JP" altLang="en-US" sz="2400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D4D6124-7696-465A-8718-244E8785D42A}"/>
                </a:ext>
              </a:extLst>
            </p:cNvPr>
            <p:cNvSpPr txBox="1"/>
            <p:nvPr/>
          </p:nvSpPr>
          <p:spPr>
            <a:xfrm>
              <a:off x="2259350" y="1582824"/>
              <a:ext cx="47263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Costello [talk at Strings 2020], </a:t>
              </a:r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Bittleston</a:t>
              </a:r>
              <a:r>
                <a:rPr kumimoji="1" lang="en-US" altLang="ja-JP" sz="1400" dirty="0">
                  <a:solidFill>
                    <a:schemeClr val="accent6">
                      <a:lumMod val="50000"/>
                    </a:schemeClr>
                  </a:solidFill>
                </a:rPr>
                <a:t>-Skinner [2011.04638]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矢印: 下 23">
            <a:extLst>
              <a:ext uri="{FF2B5EF4-FFF2-40B4-BE49-F238E27FC236}">
                <a16:creationId xmlns:a16="http://schemas.microsoft.com/office/drawing/2014/main" id="{286C8656-A22A-41FA-8386-4C7F83BF218E}"/>
              </a:ext>
            </a:extLst>
          </p:cNvPr>
          <p:cNvSpPr/>
          <p:nvPr/>
        </p:nvSpPr>
        <p:spPr>
          <a:xfrm rot="2700000">
            <a:off x="1696349" y="2277576"/>
            <a:ext cx="304800" cy="51474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6CBFCD65-54D7-4F78-A337-DC81D97C2B65}"/>
              </a:ext>
            </a:extLst>
          </p:cNvPr>
          <p:cNvSpPr/>
          <p:nvPr/>
        </p:nvSpPr>
        <p:spPr>
          <a:xfrm rot="18900000" flipH="1">
            <a:off x="2831003" y="4860268"/>
            <a:ext cx="304800" cy="51474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E87F8B0-3CE0-4213-8C68-6D1DB07FB35F}"/>
              </a:ext>
            </a:extLst>
          </p:cNvPr>
          <p:cNvGrpSpPr/>
          <p:nvPr/>
        </p:nvGrpSpPr>
        <p:grpSpPr>
          <a:xfrm>
            <a:off x="3361790" y="2873836"/>
            <a:ext cx="2420419" cy="2468796"/>
            <a:chOff x="3361790" y="2987044"/>
            <a:chExt cx="2420419" cy="2468796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4FED0F4E-CEC1-488C-BCC0-9D970F5F80EA}"/>
                </a:ext>
              </a:extLst>
            </p:cNvPr>
            <p:cNvSpPr/>
            <p:nvPr/>
          </p:nvSpPr>
          <p:spPr>
            <a:xfrm>
              <a:off x="3361790" y="2987044"/>
              <a:ext cx="2420419" cy="181138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0596761-6912-4D5F-990C-D8150988B52D}"/>
                </a:ext>
              </a:extLst>
            </p:cNvPr>
            <p:cNvSpPr txBox="1"/>
            <p:nvPr/>
          </p:nvSpPr>
          <p:spPr>
            <a:xfrm>
              <a:off x="3622860" y="3153580"/>
              <a:ext cx="20971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Dihedral affine </a:t>
              </a:r>
            </a:p>
            <a:p>
              <a:r>
                <a:rPr kumimoji="1" lang="en-US" altLang="ja-JP" sz="2400" dirty="0"/>
                <a:t>Gaudin model </a:t>
              </a:r>
              <a:endParaRPr kumimoji="1" lang="ja-JP" altLang="en-US" sz="24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CB5549E-4B02-4E0F-B45C-C637E51359D2}"/>
                </a:ext>
              </a:extLst>
            </p:cNvPr>
            <p:cNvSpPr txBox="1"/>
            <p:nvPr/>
          </p:nvSpPr>
          <p:spPr>
            <a:xfrm>
              <a:off x="4230399" y="4017765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Vicedo</a:t>
              </a:r>
              <a:endParaRPr kumimoji="1" lang="en-US" altLang="ja-JP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7260FE7-2DD4-4269-8AC8-33E735646AFC}"/>
                </a:ext>
              </a:extLst>
            </p:cNvPr>
            <p:cNvSpPr txBox="1"/>
            <p:nvPr/>
          </p:nvSpPr>
          <p:spPr>
            <a:xfrm>
              <a:off x="3987992" y="4325542"/>
              <a:ext cx="1250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>
                  <a:solidFill>
                    <a:schemeClr val="accent6">
                      <a:lumMod val="50000"/>
                    </a:schemeClr>
                  </a:solidFill>
                </a:rPr>
                <a:t>Laxroix-Vicedo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矢印: 下 26">
              <a:extLst>
                <a:ext uri="{FF2B5EF4-FFF2-40B4-BE49-F238E27FC236}">
                  <a16:creationId xmlns:a16="http://schemas.microsoft.com/office/drawing/2014/main" id="{435EEB96-6822-4A4F-8643-6D5F0B001BAC}"/>
                </a:ext>
              </a:extLst>
            </p:cNvPr>
            <p:cNvSpPr/>
            <p:nvPr/>
          </p:nvSpPr>
          <p:spPr>
            <a:xfrm>
              <a:off x="4470129" y="4941096"/>
              <a:ext cx="304800" cy="51474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A2206FB-923B-4666-A19F-B568FCF3E35F}"/>
              </a:ext>
            </a:extLst>
          </p:cNvPr>
          <p:cNvGrpSpPr/>
          <p:nvPr/>
        </p:nvGrpSpPr>
        <p:grpSpPr>
          <a:xfrm>
            <a:off x="4458789" y="2307775"/>
            <a:ext cx="987081" cy="514744"/>
            <a:chOff x="4458789" y="2159722"/>
            <a:chExt cx="987081" cy="514744"/>
          </a:xfrm>
        </p:grpSpPr>
        <p:sp>
          <p:nvSpPr>
            <p:cNvPr id="23" name="矢印: 下 22">
              <a:extLst>
                <a:ext uri="{FF2B5EF4-FFF2-40B4-BE49-F238E27FC236}">
                  <a16:creationId xmlns:a16="http://schemas.microsoft.com/office/drawing/2014/main" id="{B59EC7FF-07D1-4D62-9FFD-4F0033B7FAB3}"/>
                </a:ext>
              </a:extLst>
            </p:cNvPr>
            <p:cNvSpPr/>
            <p:nvPr/>
          </p:nvSpPr>
          <p:spPr>
            <a:xfrm>
              <a:off x="4458789" y="2159722"/>
              <a:ext cx="304800" cy="51474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49A7232-DA71-4667-A401-5414A0A568D2}"/>
                </a:ext>
              </a:extLst>
            </p:cNvPr>
            <p:cNvSpPr txBox="1"/>
            <p:nvPr/>
          </p:nvSpPr>
          <p:spPr>
            <a:xfrm>
              <a:off x="4833202" y="2220682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? ? ?</a:t>
              </a:r>
              <a:endParaRPr kumimoji="1" lang="ja-JP" altLang="en-US" dirty="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6B05C9F-7B76-4E71-AF73-5C510760F562}"/>
              </a:ext>
            </a:extLst>
          </p:cNvPr>
          <p:cNvGrpSpPr/>
          <p:nvPr/>
        </p:nvGrpSpPr>
        <p:grpSpPr>
          <a:xfrm>
            <a:off x="6083737" y="2272841"/>
            <a:ext cx="2794632" cy="2975600"/>
            <a:chOff x="6083737" y="2124788"/>
            <a:chExt cx="2794632" cy="2975600"/>
          </a:xfrm>
        </p:grpSpPr>
        <p:sp>
          <p:nvSpPr>
            <p:cNvPr id="25" name="矢印: 下 24">
              <a:extLst>
                <a:ext uri="{FF2B5EF4-FFF2-40B4-BE49-F238E27FC236}">
                  <a16:creationId xmlns:a16="http://schemas.microsoft.com/office/drawing/2014/main" id="{06B39865-F59C-4FE1-89B0-55057471506D}"/>
                </a:ext>
              </a:extLst>
            </p:cNvPr>
            <p:cNvSpPr/>
            <p:nvPr/>
          </p:nvSpPr>
          <p:spPr>
            <a:xfrm rot="18900000" flipH="1">
              <a:off x="7248811" y="2124788"/>
              <a:ext cx="304800" cy="51474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下 27">
              <a:extLst>
                <a:ext uri="{FF2B5EF4-FFF2-40B4-BE49-F238E27FC236}">
                  <a16:creationId xmlns:a16="http://schemas.microsoft.com/office/drawing/2014/main" id="{01815481-5A1B-4EF3-88FA-6E55F0E07719}"/>
                </a:ext>
              </a:extLst>
            </p:cNvPr>
            <p:cNvSpPr/>
            <p:nvPr/>
          </p:nvSpPr>
          <p:spPr>
            <a:xfrm rot="2700000">
              <a:off x="6204490" y="4706398"/>
              <a:ext cx="273237" cy="51474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17692E29-400D-43C0-9E03-6C7FEBC6227D}"/>
                </a:ext>
              </a:extLst>
            </p:cNvPr>
            <p:cNvGrpSpPr/>
            <p:nvPr/>
          </p:nvGrpSpPr>
          <p:grpSpPr>
            <a:xfrm>
              <a:off x="6457950" y="2680452"/>
              <a:ext cx="2420419" cy="1811384"/>
              <a:chOff x="6457950" y="2680452"/>
              <a:chExt cx="2420419" cy="1811384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88FF7227-6746-45F9-9242-76886DF401DE}"/>
                  </a:ext>
                </a:extLst>
              </p:cNvPr>
              <p:cNvSpPr/>
              <p:nvPr/>
            </p:nvSpPr>
            <p:spPr>
              <a:xfrm>
                <a:off x="6457950" y="2680452"/>
                <a:ext cx="2420419" cy="181138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52D8994-A53C-4762-B9AF-E343FDE8CAA1}"/>
                  </a:ext>
                </a:extLst>
              </p:cNvPr>
              <p:cNvSpPr txBox="1"/>
              <p:nvPr/>
            </p:nvSpPr>
            <p:spPr>
              <a:xfrm>
                <a:off x="7227056" y="3041022"/>
                <a:ext cx="100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4D IM </a:t>
                </a:r>
                <a:endParaRPr kumimoji="1" lang="ja-JP" altLang="en-US" sz="2400" dirty="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57DC4F8-9C62-4554-A9F9-006A624E902E}"/>
                  </a:ext>
                </a:extLst>
              </p:cNvPr>
              <p:cNvSpPr txBox="1"/>
              <p:nvPr/>
            </p:nvSpPr>
            <p:spPr>
              <a:xfrm>
                <a:off x="6670762" y="3695541"/>
                <a:ext cx="2116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e.g.  4D WZW model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7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2F3F9D-ADDA-4BE0-B403-7537F7B3D580}"/>
              </a:ext>
            </a:extLst>
          </p:cNvPr>
          <p:cNvSpPr txBox="1"/>
          <p:nvPr/>
        </p:nvSpPr>
        <p:spPr>
          <a:xfrm>
            <a:off x="429850" y="318734"/>
            <a:ext cx="232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Our interest here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C9EB1C-40D4-45FA-B20B-2B96F00E01B2}"/>
              </a:ext>
            </a:extLst>
          </p:cNvPr>
          <p:cNvSpPr txBox="1"/>
          <p:nvPr/>
        </p:nvSpPr>
        <p:spPr>
          <a:xfrm>
            <a:off x="1195754" y="961292"/>
            <a:ext cx="6480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Construct a unified way to describe the 2D integrable models</a:t>
            </a: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2E1D54-58E1-42D0-B6C5-A0C607EE32F5}"/>
              </a:ext>
            </a:extLst>
          </p:cNvPr>
          <p:cNvSpPr txBox="1"/>
          <p:nvPr/>
        </p:nvSpPr>
        <p:spPr>
          <a:xfrm>
            <a:off x="429850" y="2422769"/>
            <a:ext cx="8432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  In the study of integrable systems, integrable models are discovered suddenly </a:t>
            </a:r>
          </a:p>
          <a:p>
            <a:r>
              <a:rPr kumimoji="1" lang="en-US" altLang="ja-JP" sz="2000" dirty="0"/>
              <a:t>and when a certain amount of them have been obtained, beautiful universal </a:t>
            </a:r>
          </a:p>
          <a:p>
            <a:r>
              <a:rPr kumimoji="1" lang="en-US" altLang="ja-JP" sz="2000" dirty="0"/>
              <a:t>structures behind them are extracted such as Yang-Baxter equation.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3C028D-39B3-455C-A10D-26ECF2D8EA6F}"/>
              </a:ext>
            </a:extLst>
          </p:cNvPr>
          <p:cNvSpPr txBox="1"/>
          <p:nvPr/>
        </p:nvSpPr>
        <p:spPr>
          <a:xfrm>
            <a:off x="429850" y="1804387"/>
            <a:ext cx="6746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Why is this issue so important?        </a:t>
            </a:r>
            <a:r>
              <a:rPr kumimoji="1" lang="en-US" altLang="ja-JP" sz="2000" dirty="0">
                <a:solidFill>
                  <a:srgbClr val="7030A0"/>
                </a:solidFill>
              </a:rPr>
              <a:t>(My personal point of view)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BCC4AD-9698-4B62-90DF-C78CFB6E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C5BD80-D7A5-40DF-99C7-0B2761DF2F11}"/>
              </a:ext>
            </a:extLst>
          </p:cNvPr>
          <p:cNvSpPr txBox="1"/>
          <p:nvPr/>
        </p:nvSpPr>
        <p:spPr>
          <a:xfrm>
            <a:off x="429850" y="4886912"/>
            <a:ext cx="8595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  If this is compared to the study of elementary particle physics, the discovery of </a:t>
            </a:r>
          </a:p>
          <a:p>
            <a:r>
              <a:rPr kumimoji="1" lang="en-US" altLang="ja-JP" sz="2000" dirty="0"/>
              <a:t>an integrable model corresponds to that of a new particle, and its unified theory </a:t>
            </a:r>
          </a:p>
          <a:p>
            <a:r>
              <a:rPr kumimoji="1" lang="en-US" altLang="ja-JP" sz="2000" dirty="0"/>
              <a:t>corresponds to finding a unified model of elementary particles</a:t>
            </a:r>
          </a:p>
          <a:p>
            <a:r>
              <a:rPr kumimoji="1" lang="en-US" altLang="ja-JP" sz="2000" dirty="0"/>
              <a:t>(though this theory would be replaced by a larger new theory, subsequently,,,).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EBF128-684D-48B7-A733-F65D3CD94ED6}"/>
              </a:ext>
            </a:extLst>
          </p:cNvPr>
          <p:cNvSpPr txBox="1"/>
          <p:nvPr/>
        </p:nvSpPr>
        <p:spPr>
          <a:xfrm>
            <a:off x="429850" y="3652977"/>
            <a:ext cx="79575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  Even now, new integrable models are being discovered one after another. </a:t>
            </a:r>
          </a:p>
          <a:p>
            <a:r>
              <a:rPr kumimoji="1" lang="en-US" altLang="ja-JP" sz="2000" dirty="0"/>
              <a:t>But we did not know a method to describe everything from the traditional </a:t>
            </a:r>
          </a:p>
          <a:p>
            <a:r>
              <a:rPr kumimoji="1" lang="en-US" altLang="ja-JP" sz="2000" dirty="0"/>
              <a:t>integrable models to the latest new types of models in a unified manner. </a:t>
            </a: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92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64532B-96A0-49D6-83FF-BC9BD47F8F3D}"/>
              </a:ext>
            </a:extLst>
          </p:cNvPr>
          <p:cNvSpPr txBox="1"/>
          <p:nvPr/>
        </p:nvSpPr>
        <p:spPr>
          <a:xfrm>
            <a:off x="353826" y="187273"/>
            <a:ext cx="460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The candidate of the unified theory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320A0C-40D0-4738-9526-46E93826E3DC}"/>
              </a:ext>
            </a:extLst>
          </p:cNvPr>
          <p:cNvSpPr txBox="1"/>
          <p:nvPr/>
        </p:nvSpPr>
        <p:spPr>
          <a:xfrm>
            <a:off x="6131674" y="1273300"/>
            <a:ext cx="2556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[Costello-Yamazaki, 1908.02289]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2CC778-4301-4638-8E6A-E9D20ABA5D7B}"/>
              </a:ext>
            </a:extLst>
          </p:cNvPr>
          <p:cNvSpPr txBox="1"/>
          <p:nvPr/>
        </p:nvSpPr>
        <p:spPr>
          <a:xfrm>
            <a:off x="922210" y="3377299"/>
            <a:ext cx="4737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a 2D surface with the coordinates               .</a:t>
            </a:r>
            <a:endParaRPr kumimoji="1" lang="ja-JP" altLang="en-US" sz="2000" dirty="0"/>
          </a:p>
        </p:txBody>
      </p:sp>
      <p:pic>
        <p:nvPicPr>
          <p:cNvPr id="25" name="図 24" descr="%pptTeX&#10;\begin{document}&#10;\begin{align*}&#10;(\tau,~\sigma)&#10;\end{align*}&#10;\end{document}">
            <a:extLst>
              <a:ext uri="{FF2B5EF4-FFF2-40B4-BE49-F238E27FC236}">
                <a16:creationId xmlns:a16="http://schemas.microsoft.com/office/drawing/2014/main" id="{67BFAB53-779A-4C71-9B1A-5B648B8D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74" y="3462192"/>
            <a:ext cx="592573" cy="245954"/>
          </a:xfrm>
          <a:prstGeom prst="rect">
            <a:avLst/>
          </a:prstGeom>
        </p:spPr>
      </p:pic>
      <p:pic>
        <p:nvPicPr>
          <p:cNvPr id="28" name="図 27" descr="%pptTeX&#10;\begin{document}&#10;\begin{align*}&#10;\omega \equiv \varphi(z) dz  &#10;\end{align*}&#10;\end{document}">
            <a:extLst>
              <a:ext uri="{FF2B5EF4-FFF2-40B4-BE49-F238E27FC236}">
                <a16:creationId xmlns:a16="http://schemas.microsoft.com/office/drawing/2014/main" id="{680A00F7-0519-406B-973F-8FB93094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20" y="5033279"/>
            <a:ext cx="1311088" cy="270549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0D07A8F-0E64-49FD-B0AC-192A75F7B9EF}"/>
              </a:ext>
            </a:extLst>
          </p:cNvPr>
          <p:cNvSpPr txBox="1"/>
          <p:nvPr/>
        </p:nvSpPr>
        <p:spPr>
          <a:xfrm>
            <a:off x="4529523" y="4949257"/>
            <a:ext cx="2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a </a:t>
            </a:r>
            <a:r>
              <a:rPr kumimoji="1" lang="en-US" altLang="ja-JP" sz="2000" dirty="0">
                <a:solidFill>
                  <a:srgbClr val="FF0000"/>
                </a:solidFill>
              </a:rPr>
              <a:t>meromorphic</a:t>
            </a:r>
            <a:r>
              <a:rPr kumimoji="1" lang="en-US" altLang="ja-JP" sz="2000" dirty="0"/>
              <a:t> 1-form</a:t>
            </a:r>
            <a:endParaRPr kumimoji="1" lang="ja-JP" altLang="en-US" sz="2000" dirty="0"/>
          </a:p>
        </p:txBody>
      </p:sp>
      <p:pic>
        <p:nvPicPr>
          <p:cNvPr id="31" name="図 30" descr="%pptTeX&#10;\begin{document}&#10;\begin{align*}&#10;CS(A) \equiv \left\langle A,    dA + \frac{2}{3} A \wedge A  \right\rangle &#10;\end{align*}&#10;\end{document}">
            <a:extLst>
              <a:ext uri="{FF2B5EF4-FFF2-40B4-BE49-F238E27FC236}">
                <a16:creationId xmlns:a16="http://schemas.microsoft.com/office/drawing/2014/main" id="{E96B715B-2BDE-4C2C-8F5E-FABF204F4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08" y="4103236"/>
            <a:ext cx="3379106" cy="647838"/>
          </a:xfrm>
          <a:prstGeom prst="rect">
            <a:avLst/>
          </a:prstGeom>
        </p:spPr>
      </p:pic>
      <p:pic>
        <p:nvPicPr>
          <p:cNvPr id="33" name="図 32" descr="%pptTeX&#10;\begin{document}&#10;\begin{align*}&#10;z&#10;\end{align*}&#10;\end{document}">
            <a:extLst>
              <a:ext uri="{FF2B5EF4-FFF2-40B4-BE49-F238E27FC236}">
                <a16:creationId xmlns:a16="http://schemas.microsoft.com/office/drawing/2014/main" id="{C3B671F6-A2F8-4C56-8C19-528C3964D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70" y="3523160"/>
            <a:ext cx="137447" cy="148336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CAC4F3D-C77B-41C6-86CC-25AA87E3D854}"/>
              </a:ext>
            </a:extLst>
          </p:cNvPr>
          <p:cNvSpPr txBox="1"/>
          <p:nvPr/>
        </p:nvSpPr>
        <p:spPr>
          <a:xfrm>
            <a:off x="5948260" y="3382917"/>
            <a:ext cx="2850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is a coordinate of            .  </a:t>
            </a:r>
            <a:endParaRPr kumimoji="1" lang="ja-JP" altLang="en-US" sz="2000" dirty="0"/>
          </a:p>
        </p:txBody>
      </p:sp>
      <p:sp>
        <p:nvSpPr>
          <p:cNvPr id="37" name="スライド番号プレースホルダー 36">
            <a:extLst>
              <a:ext uri="{FF2B5EF4-FFF2-40B4-BE49-F238E27FC236}">
                <a16:creationId xmlns:a16="http://schemas.microsoft.com/office/drawing/2014/main" id="{03AFD503-6195-441F-8840-5E93F101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F4F28F0-1549-4155-8FA3-48A8DAC53186}"/>
              </a:ext>
            </a:extLst>
          </p:cNvPr>
          <p:cNvSpPr txBox="1"/>
          <p:nvPr/>
        </p:nvSpPr>
        <p:spPr>
          <a:xfrm>
            <a:off x="1582771" y="5641853"/>
            <a:ext cx="6291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C00000"/>
                </a:solidFill>
              </a:rPr>
              <a:t>This 1-form is closely related to the integrable structure of </a:t>
            </a:r>
          </a:p>
          <a:p>
            <a:r>
              <a:rPr kumimoji="1" lang="en-US" altLang="ja-JP" sz="2000" dirty="0">
                <a:solidFill>
                  <a:srgbClr val="C00000"/>
                </a:solidFill>
              </a:rPr>
              <a:t>2D integrable sigma model (ISM) to be derived.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ED2353-559D-44B0-AE0F-DF07E853E1C2}"/>
              </a:ext>
            </a:extLst>
          </p:cNvPr>
          <p:cNvSpPr/>
          <p:nvPr/>
        </p:nvSpPr>
        <p:spPr>
          <a:xfrm>
            <a:off x="558800" y="998756"/>
            <a:ext cx="8181809" cy="1543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5914FF-E7CA-40EE-AE92-1A11E4F8DC92}"/>
              </a:ext>
            </a:extLst>
          </p:cNvPr>
          <p:cNvSpPr txBox="1"/>
          <p:nvPr/>
        </p:nvSpPr>
        <p:spPr>
          <a:xfrm>
            <a:off x="966848" y="783312"/>
            <a:ext cx="3565143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chemeClr val="tx2"/>
                </a:solidFill>
              </a:rPr>
              <a:t>4D </a:t>
            </a:r>
            <a:r>
              <a:rPr kumimoji="1" lang="en-US" altLang="ja-JP" sz="2200" dirty="0" err="1">
                <a:solidFill>
                  <a:schemeClr val="tx2"/>
                </a:solidFill>
              </a:rPr>
              <a:t>Chern</a:t>
            </a:r>
            <a:r>
              <a:rPr kumimoji="1" lang="en-US" altLang="ja-JP" sz="2200" dirty="0">
                <a:solidFill>
                  <a:schemeClr val="tx2"/>
                </a:solidFill>
              </a:rPr>
              <a:t>-Simons (CS) theory </a:t>
            </a:r>
            <a:endParaRPr kumimoji="1" lang="ja-JP" altLang="en-US" sz="2200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938B7-96D5-44DE-AE10-2D60CEABFDE1}"/>
              </a:ext>
            </a:extLst>
          </p:cNvPr>
          <p:cNvSpPr txBox="1"/>
          <p:nvPr/>
        </p:nvSpPr>
        <p:spPr>
          <a:xfrm>
            <a:off x="6047755" y="4227100"/>
            <a:ext cx="253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</a:t>
            </a:r>
            <a:r>
              <a:rPr kumimoji="1" lang="en-US" altLang="ja-JP" sz="2000" dirty="0" err="1"/>
              <a:t>Chern</a:t>
            </a:r>
            <a:r>
              <a:rPr kumimoji="1" lang="en-US" altLang="ja-JP" sz="2000" dirty="0"/>
              <a:t>-Simons 3-form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26B0881-1627-4695-843D-743601B47AD7}"/>
              </a:ext>
            </a:extLst>
          </p:cNvPr>
          <p:cNvSpPr txBox="1"/>
          <p:nvPr/>
        </p:nvSpPr>
        <p:spPr>
          <a:xfrm>
            <a:off x="6218590" y="1733264"/>
            <a:ext cx="2382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c.f. Costello-Yamazaki-Witten, </a:t>
            </a:r>
          </a:p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       1709.09993, 1802.01579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図 5" descr="%pptTeX&#10;\begin{document}&#10;\begin{align*}&#10;\mathcal{M}&#10;\end{align*}&#10;\end{document}">
            <a:extLst>
              <a:ext uri="{FF2B5EF4-FFF2-40B4-BE49-F238E27FC236}">
                <a16:creationId xmlns:a16="http://schemas.microsoft.com/office/drawing/2014/main" id="{C602D7EB-6458-4030-8D05-BABE20929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3" y="3494805"/>
            <a:ext cx="296190" cy="205025"/>
          </a:xfrm>
          <a:prstGeom prst="rect">
            <a:avLst/>
          </a:prstGeom>
        </p:spPr>
      </p:pic>
      <p:pic>
        <p:nvPicPr>
          <p:cNvPr id="12" name="図 11" descr="%pptTeX&#10;\begin{document}&#10;\begin{align*}&#10;\mathbb{C}P^1&#10;\end{align*}&#10;\end{document}">
            <a:extLst>
              <a:ext uri="{FF2B5EF4-FFF2-40B4-BE49-F238E27FC236}">
                <a16:creationId xmlns:a16="http://schemas.microsoft.com/office/drawing/2014/main" id="{2E68E8BD-1E48-4FA8-8DE1-B55BBFAA2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14" y="3477132"/>
            <a:ext cx="393059" cy="195644"/>
          </a:xfrm>
          <a:prstGeom prst="rect">
            <a:avLst/>
          </a:prstGeom>
        </p:spPr>
      </p:pic>
      <p:pic>
        <p:nvPicPr>
          <p:cNvPr id="14" name="図 13" descr="%pptTeX&#10;\begin{document}&#10;\begin{align*}&#10;S[A] = \frac{i}{4\pi} \int_{\mathcal{M} \times \mathbb{C}P^1} &#10;\!\!  \omega  \wedge CS(A)&#10;\end{align*}&#10;\end{document}">
            <a:extLst>
              <a:ext uri="{FF2B5EF4-FFF2-40B4-BE49-F238E27FC236}">
                <a16:creationId xmlns:a16="http://schemas.microsoft.com/office/drawing/2014/main" id="{5E9FE47D-EC71-4FE0-BF77-EFF7D57C0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3" y="1589430"/>
            <a:ext cx="3368490" cy="62035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34B471-228B-43A3-9000-3C6D343C39CF}"/>
              </a:ext>
            </a:extLst>
          </p:cNvPr>
          <p:cNvSpPr txBox="1"/>
          <p:nvPr/>
        </p:nvSpPr>
        <p:spPr>
          <a:xfrm>
            <a:off x="733950" y="2766148"/>
            <a:ext cx="701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  </a:t>
            </a:r>
            <a:r>
              <a:rPr kumimoji="1" lang="en-US" altLang="ja-JP" sz="2000" dirty="0"/>
              <a:t> takes a value in Lie algebra         of a semi-simple Lie group </a:t>
            </a:r>
            <a:r>
              <a:rPr kumimoji="1" lang="en-US" altLang="ja-JP" sz="2000" i="1" dirty="0"/>
              <a:t>           </a:t>
            </a:r>
            <a:endParaRPr kumimoji="1" lang="ja-JP" altLang="en-US" sz="2000" i="1" dirty="0"/>
          </a:p>
        </p:txBody>
      </p:sp>
      <p:pic>
        <p:nvPicPr>
          <p:cNvPr id="9" name="図 8" descr="%pptTeX&#10;\begin{document}&#10;\begin{align*}&#10;\mathfrak{g}^{\mathbb{C}}&#10;\end{align*}&#10;\end{document}">
            <a:extLst>
              <a:ext uri="{FF2B5EF4-FFF2-40B4-BE49-F238E27FC236}">
                <a16:creationId xmlns:a16="http://schemas.microsoft.com/office/drawing/2014/main" id="{DB29BE5E-2981-462B-9E4A-E96F41CD82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72" y="2776909"/>
            <a:ext cx="293648" cy="338542"/>
          </a:xfrm>
          <a:prstGeom prst="rect">
            <a:avLst/>
          </a:prstGeom>
        </p:spPr>
      </p:pic>
      <p:pic>
        <p:nvPicPr>
          <p:cNvPr id="13" name="図 12" descr="%pptTeX&#10;\begin{document}&#10;\begin{align*}&#10;A&#10;\end{align*}&#10;\end{document}">
            <a:extLst>
              <a:ext uri="{FF2B5EF4-FFF2-40B4-BE49-F238E27FC236}">
                <a16:creationId xmlns:a16="http://schemas.microsoft.com/office/drawing/2014/main" id="{E6CACED5-9501-454D-9D11-BB414DB631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2835153"/>
            <a:ext cx="209922" cy="222054"/>
          </a:xfrm>
          <a:prstGeom prst="rect">
            <a:avLst/>
          </a:prstGeom>
        </p:spPr>
      </p:pic>
      <p:pic>
        <p:nvPicPr>
          <p:cNvPr id="16" name="図 15" descr="%pptTeX&#10;\begin{document}&#10;\begin{align*}&#10;G^{\mathbb{C}}&#10;\end{align*}&#10;\end{document}">
            <a:extLst>
              <a:ext uri="{FF2B5EF4-FFF2-40B4-BE49-F238E27FC236}">
                <a16:creationId xmlns:a16="http://schemas.microsoft.com/office/drawing/2014/main" id="{C1902F3F-6229-40B8-8389-A1A8A75874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50" y="2815896"/>
            <a:ext cx="366453" cy="2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3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36CCE2-BE6A-40BB-A3AC-A75B97F9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70D3FC-5640-4682-9BC7-914345A0077E}"/>
              </a:ext>
            </a:extLst>
          </p:cNvPr>
          <p:cNvSpPr txBox="1"/>
          <p:nvPr/>
        </p:nvSpPr>
        <p:spPr>
          <a:xfrm>
            <a:off x="392195" y="281355"/>
            <a:ext cx="528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The recipe to derive 2D ISMs from 4D CS 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2A9384-6656-46B1-BB04-BF459CFDBB48}"/>
              </a:ext>
            </a:extLst>
          </p:cNvPr>
          <p:cNvSpPr txBox="1"/>
          <p:nvPr/>
        </p:nvSpPr>
        <p:spPr>
          <a:xfrm>
            <a:off x="703385" y="1164496"/>
            <a:ext cx="3980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1.    Prepare a meromorphic 1-form. 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58FC1D-9A3E-488B-AB6F-0C77CDFBEBD5}"/>
              </a:ext>
            </a:extLst>
          </p:cNvPr>
          <p:cNvSpPr txBox="1"/>
          <p:nvPr/>
        </p:nvSpPr>
        <p:spPr>
          <a:xfrm>
            <a:off x="1695938" y="1694900"/>
            <a:ext cx="633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structure of poles and zeros determines the resulting 2D ISM.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6E7295-AA47-4733-9AD6-D0E4718EAAFB}"/>
              </a:ext>
            </a:extLst>
          </p:cNvPr>
          <p:cNvSpPr txBox="1"/>
          <p:nvPr/>
        </p:nvSpPr>
        <p:spPr>
          <a:xfrm>
            <a:off x="703385" y="2309224"/>
            <a:ext cx="5843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2.    Take a boundary condition for the gauge field       .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図 7" descr="%pptTeX&#10;\begin{document}&#10;\begin{align*}&#10;A&#10;\end{align*}&#10;\end{document}">
            <a:extLst>
              <a:ext uri="{FF2B5EF4-FFF2-40B4-BE49-F238E27FC236}">
                <a16:creationId xmlns:a16="http://schemas.microsoft.com/office/drawing/2014/main" id="{35E0E2DE-1883-4BB8-8556-CDE09019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40" y="2412579"/>
            <a:ext cx="183659" cy="1934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2C0F21-5398-4B64-B977-67B32B6E827F}"/>
              </a:ext>
            </a:extLst>
          </p:cNvPr>
          <p:cNvSpPr txBox="1"/>
          <p:nvPr/>
        </p:nvSpPr>
        <p:spPr>
          <a:xfrm>
            <a:off x="1695938" y="2901557"/>
            <a:ext cx="679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Possible boundary conditions are governed by the equation of motion.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1568F4-834F-4E27-96BC-801911CE69EA}"/>
              </a:ext>
            </a:extLst>
          </p:cNvPr>
          <p:cNvSpPr txBox="1"/>
          <p:nvPr/>
        </p:nvSpPr>
        <p:spPr>
          <a:xfrm>
            <a:off x="703384" y="3611772"/>
            <a:ext cx="632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3.    Reduce 4D CS to a 2D system by following a procedure. 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F4015A-78B9-4260-9531-887335DE4208}"/>
              </a:ext>
            </a:extLst>
          </p:cNvPr>
          <p:cNvSpPr txBox="1"/>
          <p:nvPr/>
        </p:nvSpPr>
        <p:spPr>
          <a:xfrm>
            <a:off x="1695937" y="4248692"/>
            <a:ext cx="636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There are some reduction methods. Take one of them as you like. 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1F76AF-2B81-46F9-AF97-9EC8DE879CA2}"/>
              </a:ext>
            </a:extLst>
          </p:cNvPr>
          <p:cNvSpPr txBox="1"/>
          <p:nvPr/>
        </p:nvSpPr>
        <p:spPr>
          <a:xfrm>
            <a:off x="928870" y="5058078"/>
            <a:ext cx="7566815" cy="833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/>
              <a:t>As a result, we see that the resulting 2D system is classically integrable </a:t>
            </a:r>
          </a:p>
          <a:p>
            <a:pPr>
              <a:lnSpc>
                <a:spcPct val="125000"/>
              </a:lnSpc>
            </a:pPr>
            <a:r>
              <a:rPr kumimoji="1" lang="en-US" altLang="ja-JP" sz="2000" dirty="0"/>
              <a:t>because the associated Lax pair can be constructed along this way.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95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メモ 6">
            <a:extLst>
              <a:ext uri="{FF2B5EF4-FFF2-40B4-BE49-F238E27FC236}">
                <a16:creationId xmlns:a16="http://schemas.microsoft.com/office/drawing/2014/main" id="{EA8182BA-C5DB-449A-A083-77374946CFCA}"/>
              </a:ext>
            </a:extLst>
          </p:cNvPr>
          <p:cNvSpPr/>
          <p:nvPr/>
        </p:nvSpPr>
        <p:spPr>
          <a:xfrm>
            <a:off x="254977" y="2314582"/>
            <a:ext cx="8635023" cy="369374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4DE4674-4FC5-469E-AE53-1B309BC8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161FD5-E7C8-41F4-B667-763B63054C18}"/>
              </a:ext>
            </a:extLst>
          </p:cNvPr>
          <p:cNvSpPr txBox="1"/>
          <p:nvPr/>
        </p:nvSpPr>
        <p:spPr>
          <a:xfrm>
            <a:off x="445477" y="242275"/>
            <a:ext cx="305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solidFill>
                  <a:srgbClr val="C00000"/>
                </a:solidFill>
              </a:rPr>
              <a:t>The content of my talk 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E6C918-35AF-4A91-8DB8-95825E568B98}"/>
              </a:ext>
            </a:extLst>
          </p:cNvPr>
          <p:cNvSpPr txBox="1"/>
          <p:nvPr/>
        </p:nvSpPr>
        <p:spPr>
          <a:xfrm>
            <a:off x="775795" y="890954"/>
            <a:ext cx="7739555" cy="833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/>
              <a:t>Explain how to derive 2D ISMs from 4D CS by taking a reduction method </a:t>
            </a:r>
          </a:p>
          <a:p>
            <a:pPr>
              <a:lnSpc>
                <a:spcPct val="125000"/>
              </a:lnSpc>
            </a:pPr>
            <a:r>
              <a:rPr kumimoji="1" lang="en-US" altLang="ja-JP" sz="2000" dirty="0"/>
              <a:t>developed by </a:t>
            </a:r>
            <a:r>
              <a:rPr kumimoji="1" lang="en-US" altLang="ja-JP" sz="2000" dirty="0" err="1"/>
              <a:t>Delduc</a:t>
            </a:r>
            <a:r>
              <a:rPr kumimoji="1" lang="en-US" altLang="ja-JP" sz="2000" dirty="0"/>
              <a:t>-Lacroix-</a:t>
            </a:r>
            <a:r>
              <a:rPr kumimoji="1" lang="en-US" altLang="ja-JP" sz="2000" dirty="0" err="1"/>
              <a:t>Magro</a:t>
            </a:r>
            <a:r>
              <a:rPr kumimoji="1" lang="en-US" altLang="ja-JP" sz="2000" dirty="0"/>
              <a:t>-</a:t>
            </a:r>
            <a:r>
              <a:rPr kumimoji="1" lang="en-US" altLang="ja-JP" sz="2000" dirty="0" err="1"/>
              <a:t>Vicedo</a:t>
            </a:r>
            <a:r>
              <a:rPr kumimoji="1" lang="en-US" altLang="ja-JP" sz="2000" dirty="0"/>
              <a:t> (DLMV)     </a:t>
            </a: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AB2D1A-88BB-4BD9-BDF4-B150E7DE008C}"/>
              </a:ext>
            </a:extLst>
          </p:cNvPr>
          <p:cNvSpPr txBox="1"/>
          <p:nvPr/>
        </p:nvSpPr>
        <p:spPr>
          <a:xfrm>
            <a:off x="477904" y="2656236"/>
            <a:ext cx="3828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1.     A reduction method by DLMV 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D534CC-CC34-442D-9780-899E4D4E6989}"/>
              </a:ext>
            </a:extLst>
          </p:cNvPr>
          <p:cNvSpPr txBox="1"/>
          <p:nvPr/>
        </p:nvSpPr>
        <p:spPr>
          <a:xfrm>
            <a:off x="477904" y="3355950"/>
            <a:ext cx="560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2.     Concrete examples:    </a:t>
            </a:r>
            <a:r>
              <a:rPr kumimoji="1" lang="en-US" altLang="ja-JP" sz="2000" dirty="0"/>
              <a:t>2D principal chiral model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9F55A-D076-4249-A50C-50C8AC3F8524}"/>
              </a:ext>
            </a:extLst>
          </p:cNvPr>
          <p:cNvSpPr txBox="1"/>
          <p:nvPr/>
        </p:nvSpPr>
        <p:spPr>
          <a:xfrm>
            <a:off x="477904" y="4770524"/>
            <a:ext cx="325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/>
                </a:solidFill>
              </a:rPr>
              <a:t>3.     Summary and discussion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40511D-47D9-4AB1-87E3-C5740FDF773F}"/>
              </a:ext>
            </a:extLst>
          </p:cNvPr>
          <p:cNvSpPr txBox="1"/>
          <p:nvPr/>
        </p:nvSpPr>
        <p:spPr>
          <a:xfrm>
            <a:off x="3212525" y="4161455"/>
            <a:ext cx="403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 brief summary of my related works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4D886-5306-4CB5-88D7-BA65139FE7B7}"/>
              </a:ext>
            </a:extLst>
          </p:cNvPr>
          <p:cNvSpPr txBox="1"/>
          <p:nvPr/>
        </p:nvSpPr>
        <p:spPr>
          <a:xfrm>
            <a:off x="6596059" y="4518651"/>
            <a:ext cx="2157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[Fukushima-Sakamoto-KY]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964C48-196C-43FA-85D2-D82C03FF1E51}"/>
              </a:ext>
            </a:extLst>
          </p:cNvPr>
          <p:cNvSpPr txBox="1"/>
          <p:nvPr/>
        </p:nvSpPr>
        <p:spPr>
          <a:xfrm>
            <a:off x="4175113" y="1710845"/>
            <a:ext cx="340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Delduc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-Lacroix-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Magro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Vicedo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, 1909.13824]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F5C9EC-D715-4DD8-B706-5A8C8FBC0430}"/>
              </a:ext>
            </a:extLst>
          </p:cNvPr>
          <p:cNvSpPr txBox="1"/>
          <p:nvPr/>
        </p:nvSpPr>
        <p:spPr>
          <a:xfrm>
            <a:off x="3212525" y="3764378"/>
            <a:ext cx="3252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Yang-Baxter sigma models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613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9C2E7A-51AC-46AA-A769-AAD6DEBE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2CECEA0-F732-41EF-BFB5-82B54E521C1B}"/>
              </a:ext>
            </a:extLst>
          </p:cNvPr>
          <p:cNvSpPr/>
          <p:nvPr/>
        </p:nvSpPr>
        <p:spPr>
          <a:xfrm>
            <a:off x="731521" y="1306281"/>
            <a:ext cx="7698377" cy="26648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451D9E-6ED9-4681-9060-2249CFD682D7}"/>
              </a:ext>
            </a:extLst>
          </p:cNvPr>
          <p:cNvSpPr txBox="1"/>
          <p:nvPr/>
        </p:nvSpPr>
        <p:spPr>
          <a:xfrm>
            <a:off x="1578893" y="2346304"/>
            <a:ext cx="6003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1.      A reduction method by DLMV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29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63F9D7-89E7-458E-88EA-A2780E73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93AC5B-F4E0-410B-8D30-CED07C2D2BF5}"/>
              </a:ext>
            </a:extLst>
          </p:cNvPr>
          <p:cNvSpPr txBox="1"/>
          <p:nvPr/>
        </p:nvSpPr>
        <p:spPr>
          <a:xfrm>
            <a:off x="512096" y="333113"/>
            <a:ext cx="411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1"/>
                </a:solidFill>
              </a:rPr>
              <a:t>A reduction method by DLMV 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A8195C-773C-4C6C-B245-59BC513A447D}"/>
              </a:ext>
            </a:extLst>
          </p:cNvPr>
          <p:cNvSpPr txBox="1"/>
          <p:nvPr/>
        </p:nvSpPr>
        <p:spPr>
          <a:xfrm>
            <a:off x="651585" y="966594"/>
            <a:ext cx="210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/>
              <a:t>Our starting point:</a:t>
            </a:r>
            <a:endParaRPr kumimoji="1" lang="ja-JP" altLang="en-US" sz="2000" u="sng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A6DAE2-990B-4622-9082-16D7EAFFC344}"/>
              </a:ext>
            </a:extLst>
          </p:cNvPr>
          <p:cNvSpPr txBox="1"/>
          <p:nvPr/>
        </p:nvSpPr>
        <p:spPr>
          <a:xfrm>
            <a:off x="786441" y="3834118"/>
            <a:ext cx="4534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This action has an extra gauge symmetry: </a:t>
            </a:r>
            <a:endParaRPr kumimoji="1" lang="ja-JP" altLang="en-US" sz="20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7CFE7B9-7E03-4ABC-9993-AC2C7031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48" y="4379915"/>
            <a:ext cx="2286563" cy="64513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C770451-404D-4076-9C2F-AF775496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84" y="5604206"/>
            <a:ext cx="3516637" cy="49420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CF5E66-F213-47B3-8D20-9371C3E5216A}"/>
              </a:ext>
            </a:extLst>
          </p:cNvPr>
          <p:cNvSpPr txBox="1"/>
          <p:nvPr/>
        </p:nvSpPr>
        <p:spPr>
          <a:xfrm>
            <a:off x="786441" y="5023666"/>
            <a:ext cx="5845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Hence the     -component can always be gauged away:</a:t>
            </a:r>
            <a:endParaRPr kumimoji="1" lang="ja-JP" altLang="en-US" sz="2000" dirty="0"/>
          </a:p>
        </p:txBody>
      </p:sp>
      <p:pic>
        <p:nvPicPr>
          <p:cNvPr id="26" name="図 25" descr="%pptTeX&#10;\begin{document}&#10;\begin{align*}&#10;CS(A) \equiv \left\langle A,    dA + \frac{2}{3} A \wedge A  \right\rangle &#10;\end{align*}&#10;\end{document}">
            <a:extLst>
              <a:ext uri="{FF2B5EF4-FFF2-40B4-BE49-F238E27FC236}">
                <a16:creationId xmlns:a16="http://schemas.microsoft.com/office/drawing/2014/main" id="{CCCE5EE0-B562-4563-89B4-2E31FE3AE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46" y="1652117"/>
            <a:ext cx="3379106" cy="647838"/>
          </a:xfrm>
          <a:prstGeom prst="rect">
            <a:avLst/>
          </a:prstGeom>
        </p:spPr>
      </p:pic>
      <p:pic>
        <p:nvPicPr>
          <p:cNvPr id="27" name="図 26" descr="%pptTeX&#10;\begin{document}&#10;\begin{align*}&#10;\omega \equiv \varphi(z) dz  &#10;\end{align*}&#10;\end{document}">
            <a:extLst>
              <a:ext uri="{FF2B5EF4-FFF2-40B4-BE49-F238E27FC236}">
                <a16:creationId xmlns:a16="http://schemas.microsoft.com/office/drawing/2014/main" id="{A8F6789E-08F4-4325-9079-3D6C9A7A8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66" y="2911551"/>
            <a:ext cx="1442197" cy="29760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65C6452-0993-40D1-9FAC-8CB0C86E6A2E}"/>
              </a:ext>
            </a:extLst>
          </p:cNvPr>
          <p:cNvSpPr txBox="1"/>
          <p:nvPr/>
        </p:nvSpPr>
        <p:spPr>
          <a:xfrm>
            <a:off x="3538923" y="2841057"/>
            <a:ext cx="2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a </a:t>
            </a:r>
            <a:r>
              <a:rPr kumimoji="1" lang="en-US" altLang="ja-JP" sz="2000" dirty="0">
                <a:solidFill>
                  <a:srgbClr val="FF0000"/>
                </a:solidFill>
              </a:rPr>
              <a:t>meromorphic</a:t>
            </a:r>
            <a:r>
              <a:rPr kumimoji="1" lang="en-US" altLang="ja-JP" sz="2000" dirty="0"/>
              <a:t> 1-form</a:t>
            </a:r>
            <a:endParaRPr kumimoji="1" lang="ja-JP" altLang="en-US" sz="2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C4984EF-6DD5-42D4-9484-E5A3E3E591EB}"/>
              </a:ext>
            </a:extLst>
          </p:cNvPr>
          <p:cNvSpPr txBox="1"/>
          <p:nvPr/>
        </p:nvSpPr>
        <p:spPr>
          <a:xfrm>
            <a:off x="4801685" y="179163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,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2896CC-595C-4418-AAE6-13C1EF1A55FB}"/>
              </a:ext>
            </a:extLst>
          </p:cNvPr>
          <p:cNvSpPr txBox="1"/>
          <p:nvPr/>
        </p:nvSpPr>
        <p:spPr>
          <a:xfrm>
            <a:off x="4981287" y="410056"/>
            <a:ext cx="3402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Delduc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-Lacroix-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Magro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>
                <a:solidFill>
                  <a:schemeClr val="accent6">
                    <a:lumMod val="50000"/>
                  </a:schemeClr>
                </a:solidFill>
              </a:rPr>
              <a:t>Vicedo</a:t>
            </a:r>
            <a:r>
              <a:rPr kumimoji="1" lang="en-US" altLang="ja-JP" sz="1400" dirty="0">
                <a:solidFill>
                  <a:schemeClr val="accent6">
                    <a:lumMod val="50000"/>
                  </a:schemeClr>
                </a:solidFill>
              </a:rPr>
              <a:t>, 1909.13824]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図 10" descr="%pptTeX&#10;\begin{document}&#10;\begin{align*}&#10;S[A] = \frac{i}{4\pi} \int_{\mathcal{M} \times \mathbb{C}P^1} &#10;\!\!  \omega  \wedge CS(A)&#10;\end{align*}&#10;\end{document}">
            <a:extLst>
              <a:ext uri="{FF2B5EF4-FFF2-40B4-BE49-F238E27FC236}">
                <a16:creationId xmlns:a16="http://schemas.microsoft.com/office/drawing/2014/main" id="{5C8A25E7-45DF-4C12-A520-7F9543DBA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79" y="1652118"/>
            <a:ext cx="3368490" cy="620359"/>
          </a:xfrm>
          <a:prstGeom prst="rect">
            <a:avLst/>
          </a:prstGeom>
        </p:spPr>
      </p:pic>
      <p:pic>
        <p:nvPicPr>
          <p:cNvPr id="6" name="図 5" descr="%pptTeX&#10;\begin{document}&#10;\begin{align*}&#10;z&#10;\end{align*}&#10;\end{document}">
            <a:extLst>
              <a:ext uri="{FF2B5EF4-FFF2-40B4-BE49-F238E27FC236}">
                <a16:creationId xmlns:a16="http://schemas.microsoft.com/office/drawing/2014/main" id="{10FEAE58-EAE0-4C87-BC98-EBE30C457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43" y="5195820"/>
            <a:ext cx="129836" cy="1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A0B2615-046C-4310-8CDB-5C021C9E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A954-5C42-4429-89CD-6140E7FCFE14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 descr="%pptTeX&#10;\begin{document}&#10;\begin{align*}&#10;\omega \wedge F(A) =0&#10;\end{align*}&#10;\end{document}">
            <a:extLst>
              <a:ext uri="{FF2B5EF4-FFF2-40B4-BE49-F238E27FC236}">
                <a16:creationId xmlns:a16="http://schemas.microsoft.com/office/drawing/2014/main" id="{A434E59F-9A91-4A9D-BC04-DC13B97B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3" y="826258"/>
            <a:ext cx="1564814" cy="270549"/>
          </a:xfrm>
          <a:prstGeom prst="rect">
            <a:avLst/>
          </a:prstGeom>
        </p:spPr>
      </p:pic>
      <p:pic>
        <p:nvPicPr>
          <p:cNvPr id="5" name="図 4" descr="%pptTeX&#10;\begin{document}&#10;\begin{align*}&#10;d\omega \wedge \langle A , \delta A \rangle  =0&#10;\end{align*}&#10;\end{document}">
            <a:extLst>
              <a:ext uri="{FF2B5EF4-FFF2-40B4-BE49-F238E27FC236}">
                <a16:creationId xmlns:a16="http://schemas.microsoft.com/office/drawing/2014/main" id="{FB442A5E-45CC-4C38-976E-EA79C67F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6" y="1426167"/>
            <a:ext cx="1935315" cy="2705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921203-3F71-4253-8E71-FBBDB33B6BC0}"/>
              </a:ext>
            </a:extLst>
          </p:cNvPr>
          <p:cNvSpPr txBox="1"/>
          <p:nvPr/>
        </p:nvSpPr>
        <p:spPr>
          <a:xfrm>
            <a:off x="3247292" y="72480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(bulk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A5EBD5-5715-47F8-977A-4CE4BC166F9F}"/>
              </a:ext>
            </a:extLst>
          </p:cNvPr>
          <p:cNvSpPr txBox="1"/>
          <p:nvPr/>
        </p:nvSpPr>
        <p:spPr>
          <a:xfrm>
            <a:off x="3005992" y="1322833"/>
            <a:ext cx="187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(boundary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9359B2-7865-4C84-A3D9-781178AC480D}"/>
              </a:ext>
            </a:extLst>
          </p:cNvPr>
          <p:cNvSpPr txBox="1"/>
          <p:nvPr/>
        </p:nvSpPr>
        <p:spPr>
          <a:xfrm>
            <a:off x="410496" y="2255715"/>
            <a:ext cx="701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7030A0"/>
                </a:solidFill>
              </a:rPr>
              <a:t>NOTE 1 :</a:t>
            </a:r>
            <a:r>
              <a:rPr kumimoji="1" lang="en-US" altLang="ja-JP" sz="2000" dirty="0"/>
              <a:t>  If         is smooth, the boundary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 is trivially satisfied. </a:t>
            </a:r>
            <a:endParaRPr kumimoji="1" lang="ja-JP" altLang="en-US" sz="2000" dirty="0"/>
          </a:p>
        </p:txBody>
      </p:sp>
      <p:pic>
        <p:nvPicPr>
          <p:cNvPr id="9" name="図 8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A2E1E3A9-218D-428A-943C-5FE6299AB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38" y="2398535"/>
            <a:ext cx="151811" cy="17860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5BB9A7-8A5D-4BED-8D14-C34805E7E2B8}"/>
              </a:ext>
            </a:extLst>
          </p:cNvPr>
          <p:cNvSpPr txBox="1"/>
          <p:nvPr/>
        </p:nvSpPr>
        <p:spPr>
          <a:xfrm>
            <a:off x="1430659" y="2729280"/>
            <a:ext cx="111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But now </a:t>
            </a:r>
            <a:endParaRPr kumimoji="1" lang="ja-JP" altLang="en-US" sz="2000" dirty="0"/>
          </a:p>
        </p:txBody>
      </p:sp>
      <p:pic>
        <p:nvPicPr>
          <p:cNvPr id="11" name="図 10" descr="%pptTeX&#10;\begin{document}&#10;\begin{align*}&#10;d\omega = \partial_{\bar{z}}\varphi(z)\,d\bar{z} \wedge dz &#10;\end{align*}&#10;\end{document}">
            <a:extLst>
              <a:ext uri="{FF2B5EF4-FFF2-40B4-BE49-F238E27FC236}">
                <a16:creationId xmlns:a16="http://schemas.microsoft.com/office/drawing/2014/main" id="{B520E7A0-6A56-4F7F-941B-78B51644F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65" y="2818129"/>
            <a:ext cx="2303695" cy="2705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FB3864-10A0-442B-B864-99B386CD9261}"/>
              </a:ext>
            </a:extLst>
          </p:cNvPr>
          <p:cNvSpPr txBox="1"/>
          <p:nvPr/>
        </p:nvSpPr>
        <p:spPr>
          <a:xfrm>
            <a:off x="1430659" y="3206271"/>
            <a:ext cx="591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and hence a delta function may appear if       has a pole.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30BF4C-5AB8-4072-8557-D466C2B43B91}"/>
              </a:ext>
            </a:extLst>
          </p:cNvPr>
          <p:cNvSpPr txBox="1"/>
          <p:nvPr/>
        </p:nvSpPr>
        <p:spPr>
          <a:xfrm>
            <a:off x="2184400" y="23445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 </a:t>
            </a:r>
            <a:endParaRPr lang="ja-JP" altLang="en-US" dirty="0"/>
          </a:p>
        </p:txBody>
      </p:sp>
      <p:pic>
        <p:nvPicPr>
          <p:cNvPr id="14" name="図 13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DD11AC63-76B2-4D51-A171-061EE8E82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66" y="3345773"/>
            <a:ext cx="151811" cy="178605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6DADDE18-0CFB-4A9D-AD59-272C36FB026D}"/>
              </a:ext>
            </a:extLst>
          </p:cNvPr>
          <p:cNvSpPr/>
          <p:nvPr/>
        </p:nvSpPr>
        <p:spPr>
          <a:xfrm>
            <a:off x="5403604" y="797289"/>
            <a:ext cx="453733" cy="20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46725A-40B4-4335-A86E-60E5583B1054}"/>
              </a:ext>
            </a:extLst>
          </p:cNvPr>
          <p:cNvSpPr txBox="1"/>
          <p:nvPr/>
        </p:nvSpPr>
        <p:spPr>
          <a:xfrm>
            <a:off x="6335287" y="690202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Species of 2D ISM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85AFEB91-6BC1-40F8-A793-9C5B31162EDA}"/>
              </a:ext>
            </a:extLst>
          </p:cNvPr>
          <p:cNvSpPr/>
          <p:nvPr/>
        </p:nvSpPr>
        <p:spPr>
          <a:xfrm>
            <a:off x="5406214" y="1423445"/>
            <a:ext cx="453733" cy="20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27F510-0999-41C4-AE9D-8A347CE06796}"/>
              </a:ext>
            </a:extLst>
          </p:cNvPr>
          <p:cNvSpPr txBox="1"/>
          <p:nvPr/>
        </p:nvSpPr>
        <p:spPr>
          <a:xfrm>
            <a:off x="6147965" y="1304576"/>
            <a:ext cx="280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Integrable deformations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37AA05-FFFE-415F-966C-02024D26878A}"/>
              </a:ext>
            </a:extLst>
          </p:cNvPr>
          <p:cNvSpPr txBox="1"/>
          <p:nvPr/>
        </p:nvSpPr>
        <p:spPr>
          <a:xfrm>
            <a:off x="410496" y="3791707"/>
            <a:ext cx="8221353" cy="833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>
                <a:solidFill>
                  <a:srgbClr val="7030A0"/>
                </a:solidFill>
              </a:rPr>
              <a:t>NOTE 2 :</a:t>
            </a:r>
            <a:r>
              <a:rPr kumimoji="1" lang="en-US" altLang="ja-JP" sz="2000" dirty="0"/>
              <a:t>  From the bulk </a:t>
            </a:r>
            <a:r>
              <a:rPr kumimoji="1" lang="en-US" altLang="ja-JP" sz="2000" dirty="0" err="1"/>
              <a:t>eom</a:t>
            </a:r>
            <a:r>
              <a:rPr kumimoji="1" lang="en-US" altLang="ja-JP" sz="2000" dirty="0"/>
              <a:t>, the zeros of       are also important </a:t>
            </a:r>
          </a:p>
          <a:p>
            <a:pPr>
              <a:lnSpc>
                <a:spcPct val="125000"/>
              </a:lnSpc>
            </a:pPr>
            <a:r>
              <a:rPr kumimoji="1" lang="en-US" altLang="ja-JP" sz="2000" dirty="0"/>
              <a:t>                  because a derivative of </a:t>
            </a:r>
            <a:r>
              <a:rPr kumimoji="1" lang="en-US" altLang="ja-JP" sz="2000" i="1" dirty="0"/>
              <a:t>A</a:t>
            </a:r>
            <a:r>
              <a:rPr kumimoji="1" lang="en-US" altLang="ja-JP" sz="2000" dirty="0"/>
              <a:t> may be a distribution,  i.e.,                        .  </a:t>
            </a:r>
            <a:endParaRPr kumimoji="1" lang="ja-JP" altLang="en-US" sz="2000" dirty="0"/>
          </a:p>
        </p:txBody>
      </p:sp>
      <p:pic>
        <p:nvPicPr>
          <p:cNvPr id="22" name="図 21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6C0343BD-5C3C-425C-B988-5A34EF008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8" y="4009027"/>
            <a:ext cx="151811" cy="17860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59EC08-8FB0-4E2C-88AA-60293EEA6160}"/>
              </a:ext>
            </a:extLst>
          </p:cNvPr>
          <p:cNvSpPr txBox="1"/>
          <p:nvPr/>
        </p:nvSpPr>
        <p:spPr>
          <a:xfrm>
            <a:off x="482600" y="4940300"/>
            <a:ext cx="42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Let us introduce the following notation:</a:t>
            </a:r>
            <a:endParaRPr kumimoji="1" lang="ja-JP" altLang="en-US" sz="2000" dirty="0"/>
          </a:p>
        </p:txBody>
      </p:sp>
      <p:pic>
        <p:nvPicPr>
          <p:cNvPr id="27" name="図 26" descr="%pptTeX&#10;\begin{document}&#10;\begin{align*}&#10;\mathfrak{p}&#10;\end{align*}&#10;\end{document}">
            <a:extLst>
              <a:ext uri="{FF2B5EF4-FFF2-40B4-BE49-F238E27FC236}">
                <a16:creationId xmlns:a16="http://schemas.microsoft.com/office/drawing/2014/main" id="{E1E437CC-A439-4392-91E5-8916FEDE3F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37" y="5777720"/>
            <a:ext cx="118033" cy="21179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7428AF7-BA93-464A-872E-8BFCB6B141E9}"/>
              </a:ext>
            </a:extLst>
          </p:cNvPr>
          <p:cNvSpPr txBox="1"/>
          <p:nvPr/>
        </p:nvSpPr>
        <p:spPr>
          <a:xfrm>
            <a:off x="2194892" y="5656215"/>
            <a:ext cx="184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set of poles of 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31" name="図 30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5F5BFACA-A1B1-4BF1-8A3F-2BE3AE8C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6" y="5810911"/>
            <a:ext cx="151811" cy="17860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3ADCAA-68F8-4ABB-AFFE-D9AFA0A3EECE}"/>
              </a:ext>
            </a:extLst>
          </p:cNvPr>
          <p:cNvSpPr txBox="1"/>
          <p:nvPr/>
        </p:nvSpPr>
        <p:spPr>
          <a:xfrm>
            <a:off x="5094048" y="5664030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: set of zeros of 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34" name="図 33" descr="%pptTeX&#10;\begin{document}&#10;\begin{align*}&#10;\varphi&#10;\end{align*}&#10;\end{document}">
            <a:extLst>
              <a:ext uri="{FF2B5EF4-FFF2-40B4-BE49-F238E27FC236}">
                <a16:creationId xmlns:a16="http://schemas.microsoft.com/office/drawing/2014/main" id="{9DB201CE-57DB-41F6-A836-3DCDCAFF5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80" y="5810911"/>
            <a:ext cx="151811" cy="178605"/>
          </a:xfrm>
          <a:prstGeom prst="rect">
            <a:avLst/>
          </a:prstGeom>
        </p:spPr>
      </p:pic>
      <p:pic>
        <p:nvPicPr>
          <p:cNvPr id="36" name="図 35" descr="%pptTeX&#10;\begin{document}&#10;\begin{align*}&#10;\mathfrak{z}&#10;\end{align*}&#10;\end{document}">
            <a:extLst>
              <a:ext uri="{FF2B5EF4-FFF2-40B4-BE49-F238E27FC236}">
                <a16:creationId xmlns:a16="http://schemas.microsoft.com/office/drawing/2014/main" id="{FD8D1A7B-38BB-47AB-BFC7-C6D09BE64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93" y="5777720"/>
            <a:ext cx="91558" cy="19414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1615965-749D-47D6-B7F6-75D61E724FCC}"/>
              </a:ext>
            </a:extLst>
          </p:cNvPr>
          <p:cNvSpPr/>
          <p:nvPr/>
        </p:nvSpPr>
        <p:spPr>
          <a:xfrm>
            <a:off x="1144106" y="5500132"/>
            <a:ext cx="6474452" cy="723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DFDBF41-CEEC-481A-9C79-3143A2091DBD}"/>
              </a:ext>
            </a:extLst>
          </p:cNvPr>
          <p:cNvSpPr/>
          <p:nvPr/>
        </p:nvSpPr>
        <p:spPr>
          <a:xfrm>
            <a:off x="346996" y="479734"/>
            <a:ext cx="4768590" cy="14814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F5F6C-4DA9-4168-BD86-A94C87FF4B87}"/>
              </a:ext>
            </a:extLst>
          </p:cNvPr>
          <p:cNvSpPr txBox="1"/>
          <p:nvPr/>
        </p:nvSpPr>
        <p:spPr>
          <a:xfrm>
            <a:off x="837277" y="219877"/>
            <a:ext cx="24227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solidFill>
                  <a:srgbClr val="C00000"/>
                </a:solidFill>
              </a:rPr>
              <a:t>Equations of motion: 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p:pic>
        <p:nvPicPr>
          <p:cNvPr id="42" name="図 41" descr="%pptTeX&#10;\begin{document}&#10;\begin{align*}&#10;x \,\delta (x) = 0&#10;\end{align*}&#10;\end{document}">
            <a:extLst>
              <a:ext uri="{FF2B5EF4-FFF2-40B4-BE49-F238E27FC236}">
                <a16:creationId xmlns:a16="http://schemas.microsoft.com/office/drawing/2014/main" id="{FDCF76E4-57AC-4550-A907-483D88FAF6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3" y="4331047"/>
            <a:ext cx="1087059" cy="256723"/>
          </a:xfrm>
          <a:prstGeom prst="rect">
            <a:avLst/>
          </a:prstGeom>
        </p:spPr>
      </p:pic>
      <p:pic>
        <p:nvPicPr>
          <p:cNvPr id="25" name="図 24" descr="%pptTeX&#10;\begin{document}&#10;\begin{align*}&#10;\partial_{\bar{z}} \frac{1}{z} = 2\pi \delta(z,\bar{z})&#10;\end{align*}&#10;\end{document}">
            <a:extLst>
              <a:ext uri="{FF2B5EF4-FFF2-40B4-BE49-F238E27FC236}">
                <a16:creationId xmlns:a16="http://schemas.microsoft.com/office/drawing/2014/main" id="{D8B4C89B-1587-4BEB-9BE8-F678A4256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47" y="2711832"/>
            <a:ext cx="1612684" cy="49959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8AF566-B0DD-4A7A-8C6F-EC0018EA9179}"/>
              </a:ext>
            </a:extLst>
          </p:cNvPr>
          <p:cNvSpPr txBox="1"/>
          <p:nvPr/>
        </p:nvSpPr>
        <p:spPr>
          <a:xfrm>
            <a:off x="6701690" y="2760040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i.e.,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0323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thrsfs,amsbsy,amssymb,latexsym,amsfonts,amsmath,bm}&#10;\begin{document}&#10;\[&#10;\mathcal{L} = \sum_{i \in \mathfrak{z}} V^i(\tau,\sigma) &#10;\xi_i^{-1} d\sigma^i + U_{\sigma}(\tau,\sigma)d \sigma + U_{\tau}(\tau,\sigma)d\ta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80"/>
  <p:tag name="BOXFONT" val="10"/>
  <p:tag name="BOXWRAP" val="False"/>
  <p:tag name="WORKAROUNDTRANSPARENCYBUG" val="False"/>
  <p:tag name="ALLOWFONTSUBSTITUTION" val="False"/>
  <p:tag name="BITMAPFORMAT" val="pngmono"/>
  <p:tag name="ORIGWIDTH" val="465.9609"/>
  <p:tag name="PICTUREFILESIZE" val="2955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4295</TotalTime>
  <Words>1453</Words>
  <Application>Microsoft Office PowerPoint</Application>
  <PresentationFormat>画面に合わせる (4:3)</PresentationFormat>
  <Paragraphs>223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 Kentaroh</dc:creator>
  <cp:lastModifiedBy>Yoshida Kentaroh</cp:lastModifiedBy>
  <cp:revision>333</cp:revision>
  <cp:lastPrinted>2021-06-24T06:19:08Z</cp:lastPrinted>
  <dcterms:created xsi:type="dcterms:W3CDTF">2021-06-20T17:34:03Z</dcterms:created>
  <dcterms:modified xsi:type="dcterms:W3CDTF">2021-11-22T01:07:01Z</dcterms:modified>
</cp:coreProperties>
</file>